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59" r:id="rId3"/>
    <p:sldId id="295" r:id="rId4"/>
    <p:sldId id="296" r:id="rId5"/>
    <p:sldId id="297" r:id="rId6"/>
    <p:sldId id="298" r:id="rId7"/>
    <p:sldId id="299" r:id="rId8"/>
    <p:sldId id="300" r:id="rId9"/>
    <p:sldId id="301" r:id="rId10"/>
    <p:sldId id="302" r:id="rId11"/>
    <p:sldId id="304" r:id="rId12"/>
    <p:sldId id="305" r:id="rId13"/>
    <p:sldId id="306" r:id="rId14"/>
    <p:sldId id="307" r:id="rId15"/>
    <p:sldId id="308" r:id="rId16"/>
    <p:sldId id="309" r:id="rId17"/>
    <p:sldId id="310" r:id="rId18"/>
    <p:sldId id="311" r:id="rId19"/>
    <p:sldId id="312" r:id="rId20"/>
    <p:sldId id="290" r:id="rId21"/>
    <p:sldId id="313" r:id="rId22"/>
    <p:sldId id="314" r:id="rId23"/>
    <p:sldId id="315" r:id="rId24"/>
    <p:sldId id="283" r:id="rId25"/>
    <p:sldId id="316" r:id="rId26"/>
    <p:sldId id="318" r:id="rId27"/>
    <p:sldId id="320" r:id="rId28"/>
    <p:sldId id="321" r:id="rId29"/>
    <p:sldId id="322" r:id="rId30"/>
    <p:sldId id="323" r:id="rId31"/>
    <p:sldId id="324" r:id="rId32"/>
    <p:sldId id="325" r:id="rId33"/>
    <p:sldId id="291" r:id="rId34"/>
    <p:sldId id="326" r:id="rId35"/>
    <p:sldId id="327" r:id="rId36"/>
    <p:sldId id="329" r:id="rId37"/>
    <p:sldId id="330" r:id="rId38"/>
    <p:sldId id="331" r:id="rId39"/>
    <p:sldId id="333" r:id="rId40"/>
    <p:sldId id="334" r:id="rId41"/>
    <p:sldId id="336" r:id="rId42"/>
    <p:sldId id="337" r:id="rId43"/>
    <p:sldId id="338" r:id="rId44"/>
    <p:sldId id="339" r:id="rId45"/>
    <p:sldId id="340" r:id="rId46"/>
    <p:sldId id="341" r:id="rId47"/>
    <p:sldId id="342" r:id="rId48"/>
    <p:sldId id="343" r:id="rId49"/>
    <p:sldId id="344" r:id="rId50"/>
    <p:sldId id="345" r:id="rId51"/>
    <p:sldId id="285" r:id="rId52"/>
    <p:sldId id="286" r:id="rId53"/>
    <p:sldId id="292" r:id="rId54"/>
    <p:sldId id="293" r:id="rId55"/>
    <p:sldId id="294" r:id="rId56"/>
    <p:sldId id="281"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0" autoAdjust="0"/>
    <p:restoredTop sz="94660"/>
  </p:normalViewPr>
  <p:slideViewPr>
    <p:cSldViewPr snapToGrid="0">
      <p:cViewPr varScale="1">
        <p:scale>
          <a:sx n="105" d="100"/>
          <a:sy n="105" d="100"/>
        </p:scale>
        <p:origin x="78"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9B1D6-D4A3-4B26-B46A-F5428BFC0863}" type="datetimeFigureOut">
              <a:rPr lang="zh-CN" altLang="en-US" smtClean="0"/>
              <a:t>2017/7/31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23A08-3F04-4F8A-BFC7-AEE37CF38C40}" type="slidenum">
              <a:rPr lang="zh-CN" altLang="en-US" smtClean="0"/>
              <a:t>‹#›</a:t>
            </a:fld>
            <a:endParaRPr lang="zh-CN" altLang="en-US"/>
          </a:p>
        </p:txBody>
      </p:sp>
    </p:spTree>
    <p:extLst>
      <p:ext uri="{BB962C8B-B14F-4D97-AF65-F5344CB8AC3E}">
        <p14:creationId xmlns:p14="http://schemas.microsoft.com/office/powerpoint/2010/main" val="2205653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923A08-3F04-4F8A-BFC7-AEE37CF38C40}" type="slidenum">
              <a:rPr lang="zh-CN" altLang="en-US" smtClean="0"/>
              <a:t>2</a:t>
            </a:fld>
            <a:endParaRPr lang="zh-CN" altLang="en-US"/>
          </a:p>
        </p:txBody>
      </p:sp>
    </p:spTree>
    <p:extLst>
      <p:ext uri="{BB962C8B-B14F-4D97-AF65-F5344CB8AC3E}">
        <p14:creationId xmlns:p14="http://schemas.microsoft.com/office/powerpoint/2010/main" val="1208113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7/31/2017</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package" Target="../embeddings/Microsoft_Visio___2.vsdx"/><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Application%20Data/Application%20Data/Microsoft/Application%20Data/Microsoft/Application%20Data/Tencent/Users/439987173/QQ/WinTemp/RichOle/RPA~29@KYVPTC(5%7d0AGN%5dIX.jpg"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Application%20Data/Application%20Data/Microsoft/Application%20Data/Microsoft/Application%20Data/Tencent/Users/439987173/QQ/WinTemp/RichOle/_V%7bE%25EOB(%5bO7%60E0M~5K@%25IS.jpg"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0432" y="0"/>
            <a:ext cx="9566695" cy="1135117"/>
          </a:xfrm>
        </p:spPr>
        <p:txBody>
          <a:bodyPr>
            <a:normAutofit fontScale="90000"/>
          </a:bodyPr>
          <a:lstStyle/>
          <a:p>
            <a:r>
              <a:rPr lang="zh-CN" altLang="en-US" dirty="0" smtClean="0"/>
              <a:t>基于</a:t>
            </a:r>
            <a:r>
              <a:rPr lang="en-US" altLang="zh-CN" dirty="0" smtClean="0"/>
              <a:t>FPGA+FX3</a:t>
            </a:r>
            <a:r>
              <a:rPr lang="zh-CN" altLang="en-US" dirty="0" smtClean="0"/>
              <a:t>的超高速</a:t>
            </a:r>
            <a:r>
              <a:rPr lang="en-US" altLang="zh-CN" dirty="0" smtClean="0"/>
              <a:t>USB</a:t>
            </a:r>
            <a:r>
              <a:rPr lang="zh-CN" altLang="en-US" dirty="0" smtClean="0"/>
              <a:t>系统设计</a:t>
            </a:r>
            <a:endParaRPr lang="zh-CN" altLang="en-US" dirty="0"/>
          </a:p>
        </p:txBody>
      </p:sp>
      <p:sp>
        <p:nvSpPr>
          <p:cNvPr id="3" name="副标题 2"/>
          <p:cNvSpPr>
            <a:spLocks noGrp="1"/>
          </p:cNvSpPr>
          <p:nvPr>
            <p:ph type="subTitle" idx="1"/>
          </p:nvPr>
        </p:nvSpPr>
        <p:spPr>
          <a:xfrm>
            <a:off x="2451784" y="1959184"/>
            <a:ext cx="8402592" cy="4276859"/>
          </a:xfrm>
        </p:spPr>
        <p:txBody>
          <a:bodyPr>
            <a:normAutofit/>
          </a:bodyPr>
          <a:lstStyle/>
          <a:p>
            <a:pPr marL="342900" indent="-342900">
              <a:buFont typeface="Arial" panose="020B0604020202020204" pitchFamily="34" charset="0"/>
              <a:buChar char="•"/>
            </a:pPr>
            <a:r>
              <a:rPr lang="en-US" altLang="zh-CN" dirty="0" smtClean="0">
                <a:solidFill>
                  <a:schemeClr val="tx1"/>
                </a:solidFill>
              </a:rPr>
              <a:t>USB3.0</a:t>
            </a:r>
            <a:r>
              <a:rPr lang="zh-CN" altLang="en-US" dirty="0" smtClean="0">
                <a:solidFill>
                  <a:schemeClr val="tx1"/>
                </a:solidFill>
              </a:rPr>
              <a:t>技术概述</a:t>
            </a:r>
            <a:endParaRPr lang="en-US" altLang="zh-CN" dirty="0" smtClean="0">
              <a:solidFill>
                <a:schemeClr val="tx1"/>
              </a:solidFill>
            </a:endParaRPr>
          </a:p>
          <a:p>
            <a:pPr marL="342900" indent="-342900">
              <a:buFont typeface="Arial" panose="020B0604020202020204" pitchFamily="34" charset="0"/>
              <a:buChar char="•"/>
            </a:pPr>
            <a:r>
              <a:rPr lang="en-US" altLang="zh-CN" dirty="0">
                <a:solidFill>
                  <a:schemeClr val="tx1"/>
                </a:solidFill>
              </a:rPr>
              <a:t>USB3.0</a:t>
            </a:r>
            <a:r>
              <a:rPr lang="zh-CN" altLang="en-US" dirty="0">
                <a:solidFill>
                  <a:schemeClr val="tx1"/>
                </a:solidFill>
              </a:rPr>
              <a:t>实现方案</a:t>
            </a:r>
            <a:endParaRPr lang="zh-CN" altLang="zh-CN" dirty="0">
              <a:solidFill>
                <a:schemeClr val="tx1"/>
              </a:solidFill>
            </a:endParaRPr>
          </a:p>
          <a:p>
            <a:pPr marL="342900" indent="-342900">
              <a:buFont typeface="Arial" panose="020B0604020202020204" pitchFamily="34" charset="0"/>
              <a:buChar char="•"/>
            </a:pPr>
            <a:r>
              <a:rPr lang="en-US" altLang="zh-CN" dirty="0">
                <a:solidFill>
                  <a:schemeClr val="tx1"/>
                </a:solidFill>
              </a:rPr>
              <a:t>FX3</a:t>
            </a:r>
            <a:r>
              <a:rPr lang="zh-CN" altLang="en-US" dirty="0">
                <a:solidFill>
                  <a:schemeClr val="tx1"/>
                </a:solidFill>
              </a:rPr>
              <a:t>集成型</a:t>
            </a:r>
            <a:r>
              <a:rPr lang="en-US" altLang="zh-CN" dirty="0">
                <a:solidFill>
                  <a:schemeClr val="tx1"/>
                </a:solidFill>
              </a:rPr>
              <a:t>USB3.0</a:t>
            </a:r>
            <a:r>
              <a:rPr lang="zh-CN" altLang="en-US" dirty="0">
                <a:solidFill>
                  <a:schemeClr val="tx1"/>
                </a:solidFill>
              </a:rPr>
              <a:t>协议芯片概述</a:t>
            </a:r>
            <a:endParaRPr lang="zh-CN" altLang="zh-CN" dirty="0">
              <a:solidFill>
                <a:schemeClr val="tx1"/>
              </a:solidFill>
            </a:endParaRPr>
          </a:p>
          <a:p>
            <a:pPr marL="342900" indent="-342900">
              <a:buFont typeface="Arial" panose="020B0604020202020204" pitchFamily="34" charset="0"/>
              <a:buChar char="•"/>
            </a:pPr>
            <a:r>
              <a:rPr lang="en-US" altLang="zh-CN" dirty="0">
                <a:solidFill>
                  <a:schemeClr val="tx1"/>
                </a:solidFill>
              </a:rPr>
              <a:t>FX3</a:t>
            </a:r>
            <a:r>
              <a:rPr lang="zh-CN" altLang="en-US" dirty="0">
                <a:solidFill>
                  <a:schemeClr val="tx1"/>
                </a:solidFill>
              </a:rPr>
              <a:t>集成型</a:t>
            </a:r>
            <a:r>
              <a:rPr lang="en-US" altLang="zh-CN" dirty="0">
                <a:solidFill>
                  <a:schemeClr val="tx1"/>
                </a:solidFill>
              </a:rPr>
              <a:t>USB3.0</a:t>
            </a:r>
            <a:r>
              <a:rPr lang="zh-CN" altLang="en-US" dirty="0">
                <a:solidFill>
                  <a:schemeClr val="tx1"/>
                </a:solidFill>
              </a:rPr>
              <a:t>协议芯片电路设计</a:t>
            </a:r>
            <a:endParaRPr lang="zh-CN" altLang="zh-CN" dirty="0">
              <a:solidFill>
                <a:schemeClr val="tx1"/>
              </a:solidFill>
            </a:endParaRPr>
          </a:p>
          <a:p>
            <a:pPr marL="342900" indent="-342900">
              <a:buFont typeface="Arial" panose="020B0604020202020204" pitchFamily="34" charset="0"/>
              <a:buChar char="•"/>
            </a:pPr>
            <a:r>
              <a:rPr lang="en-US" altLang="zh-CN" dirty="0">
                <a:solidFill>
                  <a:schemeClr val="tx1"/>
                </a:solidFill>
              </a:rPr>
              <a:t>FX3</a:t>
            </a:r>
            <a:r>
              <a:rPr lang="zh-CN" altLang="en-US" dirty="0">
                <a:solidFill>
                  <a:schemeClr val="tx1"/>
                </a:solidFill>
              </a:rPr>
              <a:t>集成型</a:t>
            </a:r>
            <a:r>
              <a:rPr lang="en-US" altLang="zh-CN" dirty="0">
                <a:solidFill>
                  <a:schemeClr val="tx1"/>
                </a:solidFill>
              </a:rPr>
              <a:t>USB3.0</a:t>
            </a:r>
            <a:r>
              <a:rPr lang="zh-CN" altLang="en-US" dirty="0">
                <a:solidFill>
                  <a:schemeClr val="tx1"/>
                </a:solidFill>
              </a:rPr>
              <a:t>协议芯片开发流程</a:t>
            </a:r>
            <a:endParaRPr lang="zh-CN" altLang="zh-CN" dirty="0">
              <a:solidFill>
                <a:schemeClr val="tx1"/>
              </a:solidFill>
            </a:endParaRPr>
          </a:p>
          <a:p>
            <a:pPr marL="342900" indent="-342900">
              <a:buFont typeface="Arial" panose="020B0604020202020204" pitchFamily="34" charset="0"/>
              <a:buChar char="•"/>
            </a:pPr>
            <a:r>
              <a:rPr lang="en-US" altLang="zh-CN" dirty="0">
                <a:solidFill>
                  <a:schemeClr val="tx1"/>
                </a:solidFill>
              </a:rPr>
              <a:t>FX3</a:t>
            </a:r>
            <a:r>
              <a:rPr lang="zh-CN" altLang="en-US" dirty="0">
                <a:solidFill>
                  <a:schemeClr val="tx1"/>
                </a:solidFill>
              </a:rPr>
              <a:t>集成型</a:t>
            </a:r>
            <a:r>
              <a:rPr lang="en-US" altLang="zh-CN" dirty="0">
                <a:solidFill>
                  <a:schemeClr val="tx1"/>
                </a:solidFill>
              </a:rPr>
              <a:t>USB3.0</a:t>
            </a:r>
            <a:r>
              <a:rPr lang="zh-CN" altLang="en-US" dirty="0">
                <a:solidFill>
                  <a:schemeClr val="tx1"/>
                </a:solidFill>
              </a:rPr>
              <a:t>协议芯片</a:t>
            </a:r>
            <a:r>
              <a:rPr lang="en-US" altLang="zh-CN" dirty="0">
                <a:solidFill>
                  <a:schemeClr val="tx1"/>
                </a:solidFill>
              </a:rPr>
              <a:t>Slave </a:t>
            </a:r>
            <a:r>
              <a:rPr lang="en-US" altLang="zh-CN" dirty="0" err="1">
                <a:solidFill>
                  <a:schemeClr val="tx1"/>
                </a:solidFill>
              </a:rPr>
              <a:t>Fifo</a:t>
            </a:r>
            <a:r>
              <a:rPr lang="zh-CN" altLang="en-US" dirty="0">
                <a:solidFill>
                  <a:schemeClr val="tx1"/>
                </a:solidFill>
              </a:rPr>
              <a:t>模式介绍</a:t>
            </a:r>
            <a:endParaRPr lang="zh-CN" altLang="zh-CN" dirty="0">
              <a:solidFill>
                <a:schemeClr val="tx1"/>
              </a:solidFill>
            </a:endParaRPr>
          </a:p>
          <a:p>
            <a:pPr marL="342900" indent="-342900">
              <a:buFont typeface="Arial" panose="020B0604020202020204" pitchFamily="34" charset="0"/>
              <a:buChar char="•"/>
            </a:pPr>
            <a:r>
              <a:rPr lang="zh-CN" altLang="en-US" dirty="0">
                <a:solidFill>
                  <a:schemeClr val="tx1"/>
                </a:solidFill>
              </a:rPr>
              <a:t>设计实例：基于</a:t>
            </a:r>
            <a:r>
              <a:rPr lang="en-US" altLang="zh-CN" dirty="0">
                <a:solidFill>
                  <a:schemeClr val="tx1"/>
                </a:solidFill>
              </a:rPr>
              <a:t>USB3.0</a:t>
            </a:r>
            <a:r>
              <a:rPr lang="zh-CN" altLang="en-US" dirty="0">
                <a:solidFill>
                  <a:schemeClr val="tx1"/>
                </a:solidFill>
              </a:rPr>
              <a:t>的信号发生</a:t>
            </a:r>
            <a:r>
              <a:rPr lang="zh-CN" altLang="en-US" dirty="0" smtClean="0">
                <a:solidFill>
                  <a:schemeClr val="tx1"/>
                </a:solidFill>
              </a:rPr>
              <a:t>器</a:t>
            </a:r>
            <a:endParaRPr lang="en-US" altLang="zh-CN" dirty="0" smtClean="0">
              <a:solidFill>
                <a:schemeClr val="tx1"/>
              </a:solidFill>
            </a:endParaRPr>
          </a:p>
          <a:p>
            <a:pPr marL="342900" indent="-342900">
              <a:buFont typeface="Arial" panose="020B0604020202020204" pitchFamily="34" charset="0"/>
              <a:buChar char="•"/>
            </a:pPr>
            <a:r>
              <a:rPr lang="zh-CN" altLang="en-US" dirty="0">
                <a:solidFill>
                  <a:schemeClr val="tx1"/>
                </a:solidFill>
              </a:rPr>
              <a:t>设计实例：基于</a:t>
            </a:r>
            <a:r>
              <a:rPr lang="en-US" altLang="zh-CN" dirty="0">
                <a:solidFill>
                  <a:schemeClr val="tx1"/>
                </a:solidFill>
              </a:rPr>
              <a:t>USB3.0+</a:t>
            </a:r>
            <a:r>
              <a:rPr lang="zh-CN" altLang="en-US" dirty="0">
                <a:solidFill>
                  <a:schemeClr val="tx1"/>
                </a:solidFill>
              </a:rPr>
              <a:t>高速</a:t>
            </a:r>
            <a:r>
              <a:rPr lang="en-US" altLang="zh-CN" dirty="0">
                <a:solidFill>
                  <a:schemeClr val="tx1"/>
                </a:solidFill>
              </a:rPr>
              <a:t>ADC</a:t>
            </a:r>
            <a:r>
              <a:rPr lang="zh-CN" altLang="en-US" dirty="0">
                <a:solidFill>
                  <a:schemeClr val="tx1"/>
                </a:solidFill>
              </a:rPr>
              <a:t>的数据采集</a:t>
            </a:r>
            <a:r>
              <a:rPr lang="zh-CN" altLang="en-US" dirty="0" smtClean="0">
                <a:solidFill>
                  <a:schemeClr val="tx1"/>
                </a:solidFill>
              </a:rPr>
              <a:t>卡</a:t>
            </a:r>
            <a:endParaRPr lang="en-US" altLang="zh-CN" dirty="0" smtClean="0">
              <a:solidFill>
                <a:schemeClr val="tx1"/>
              </a:solidFill>
            </a:endParaRPr>
          </a:p>
          <a:p>
            <a:pPr marL="342900" indent="-342900">
              <a:buFont typeface="Arial" panose="020B0604020202020204" pitchFamily="34" charset="0"/>
              <a:buChar char="•"/>
            </a:pPr>
            <a:r>
              <a:rPr lang="zh-CN" altLang="en-US" dirty="0">
                <a:solidFill>
                  <a:schemeClr val="tx1"/>
                </a:solidFill>
              </a:rPr>
              <a:t>设计实例：</a:t>
            </a:r>
            <a:r>
              <a:rPr lang="en-US" altLang="zh-CN" dirty="0">
                <a:solidFill>
                  <a:schemeClr val="tx1"/>
                </a:solidFill>
              </a:rPr>
              <a:t>FX3</a:t>
            </a:r>
            <a:r>
              <a:rPr lang="zh-CN" altLang="en-US" dirty="0">
                <a:solidFill>
                  <a:schemeClr val="tx1"/>
                </a:solidFill>
              </a:rPr>
              <a:t>固件框架讲解</a:t>
            </a:r>
            <a:endParaRPr lang="zh-CN" altLang="zh-CN" dirty="0">
              <a:solidFill>
                <a:schemeClr val="tx1"/>
              </a:solidFill>
            </a:endParaRPr>
          </a:p>
          <a:p>
            <a:endParaRPr lang="zh-CN" altLang="zh-CN" dirty="0"/>
          </a:p>
          <a:p>
            <a:endParaRPr lang="zh-CN" altLang="zh-CN" dirty="0"/>
          </a:p>
          <a:p>
            <a:endParaRPr lang="zh-CN" altLang="zh-CN" dirty="0"/>
          </a:p>
        </p:txBody>
      </p:sp>
      <p:sp>
        <p:nvSpPr>
          <p:cNvPr id="4" name="副标题 2"/>
          <p:cNvSpPr txBox="1">
            <a:spLocks/>
          </p:cNvSpPr>
          <p:nvPr/>
        </p:nvSpPr>
        <p:spPr>
          <a:xfrm>
            <a:off x="4261015" y="1275608"/>
            <a:ext cx="2922380" cy="395109"/>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dirty="0" smtClean="0"/>
              <a:t>主讲：梅雪松（小梅哥）</a:t>
            </a:r>
            <a:endParaRPr lang="zh-CN" altLang="en-US" dirty="0"/>
          </a:p>
        </p:txBody>
      </p:sp>
    </p:spTree>
    <p:extLst>
      <p:ext uri="{BB962C8B-B14F-4D97-AF65-F5344CB8AC3E}">
        <p14:creationId xmlns:p14="http://schemas.microsoft.com/office/powerpoint/2010/main" val="19951411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p:cNvSpPr txBox="1">
            <a:spLocks noChangeArrowheads="1"/>
          </p:cNvSpPr>
          <p:nvPr/>
        </p:nvSpPr>
        <p:spPr bwMode="auto">
          <a:xfrm>
            <a:off x="252413" y="3502972"/>
            <a:ext cx="8215312"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Comic Sans MS" panose="030F0702030302020204" pitchFamily="66" charset="0"/>
                <a:ea typeface="华文宋体" panose="02010600040101010101" pitchFamily="2" charset="-122"/>
              </a:defRPr>
            </a:lvl1pPr>
            <a:lvl2pPr marL="742950" indent="-285750" eaLnBrk="0" hangingPunct="0">
              <a:defRPr kumimoji="1" b="1">
                <a:solidFill>
                  <a:schemeClr val="tx1"/>
                </a:solidFill>
                <a:latin typeface="Comic Sans MS" panose="030F0702030302020204" pitchFamily="66" charset="0"/>
                <a:ea typeface="华文宋体" panose="02010600040101010101" pitchFamily="2" charset="-122"/>
              </a:defRPr>
            </a:lvl2pPr>
            <a:lvl3pPr marL="1143000" indent="-228600" eaLnBrk="0" hangingPunct="0">
              <a:defRPr kumimoji="1" b="1">
                <a:solidFill>
                  <a:schemeClr val="tx1"/>
                </a:solidFill>
                <a:latin typeface="Comic Sans MS" panose="030F0702030302020204" pitchFamily="66" charset="0"/>
                <a:ea typeface="华文宋体" panose="02010600040101010101" pitchFamily="2" charset="-122"/>
              </a:defRPr>
            </a:lvl3pPr>
            <a:lvl4pPr marL="1600200" indent="-228600" eaLnBrk="0" hangingPunct="0">
              <a:defRPr kumimoji="1" b="1">
                <a:solidFill>
                  <a:schemeClr val="tx1"/>
                </a:solidFill>
                <a:latin typeface="Comic Sans MS" panose="030F0702030302020204" pitchFamily="66" charset="0"/>
                <a:ea typeface="华文宋体" panose="02010600040101010101" pitchFamily="2" charset="-122"/>
              </a:defRPr>
            </a:lvl4pPr>
            <a:lvl5pPr marL="2057400" indent="-228600" eaLnBrk="0" hangingPunct="0">
              <a:defRPr kumimoji="1" b="1">
                <a:solidFill>
                  <a:schemeClr val="tx1"/>
                </a:solidFill>
                <a:latin typeface="Comic Sans MS" panose="030F0702030302020204" pitchFamily="66" charset="0"/>
                <a:ea typeface="华文宋体" panose="02010600040101010101" pitchFamily="2" charset="-122"/>
              </a:defRPr>
            </a:lvl5pPr>
            <a:lvl6pPr marL="25146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6pPr>
            <a:lvl7pPr marL="29718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7pPr>
            <a:lvl8pPr marL="34290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8pPr>
            <a:lvl9pPr marL="38862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9pPr>
          </a:lstStyle>
          <a:p>
            <a:pPr eaLnBrk="1" hangingPunct="1"/>
            <a:r>
              <a:rPr lang="en-US" altLang="zh-CN" dirty="0"/>
              <a:t>1</a:t>
            </a:r>
            <a:r>
              <a:rPr lang="zh-CN" altLang="en-US" dirty="0" smtClean="0"/>
              <a:t>、</a:t>
            </a:r>
            <a:r>
              <a:rPr lang="en-US" altLang="zh-CN" dirty="0" smtClean="0"/>
              <a:t>Windows 7 SP1</a:t>
            </a:r>
            <a:r>
              <a:rPr lang="zh-CN" altLang="en-US" dirty="0" smtClean="0"/>
              <a:t>；</a:t>
            </a:r>
            <a:endParaRPr lang="en-US" altLang="zh-CN" dirty="0" smtClean="0"/>
          </a:p>
          <a:p>
            <a:pPr eaLnBrk="1" hangingPunct="1"/>
            <a:endParaRPr lang="en-US" altLang="zh-CN" dirty="0"/>
          </a:p>
          <a:p>
            <a:pPr eaLnBrk="1" hangingPunct="1"/>
            <a:r>
              <a:rPr lang="en-US" altLang="zh-CN" dirty="0"/>
              <a:t>2</a:t>
            </a:r>
            <a:r>
              <a:rPr lang="zh-CN" altLang="en-US" dirty="0" smtClean="0"/>
              <a:t>、</a:t>
            </a:r>
            <a:r>
              <a:rPr lang="en-US" altLang="zh-CN" dirty="0" smtClean="0"/>
              <a:t>Windows 8</a:t>
            </a:r>
            <a:r>
              <a:rPr lang="zh-CN" altLang="en-US" dirty="0" smtClean="0"/>
              <a:t>；</a:t>
            </a:r>
            <a:endParaRPr lang="en-US" altLang="zh-CN" dirty="0" smtClean="0"/>
          </a:p>
          <a:p>
            <a:pPr eaLnBrk="1" hangingPunct="1"/>
            <a:endParaRPr lang="en-US" altLang="zh-CN" dirty="0" smtClean="0"/>
          </a:p>
          <a:p>
            <a:pPr eaLnBrk="1" hangingPunct="1"/>
            <a:r>
              <a:rPr lang="en-US" altLang="zh-CN" dirty="0" smtClean="0"/>
              <a:t>3</a:t>
            </a:r>
            <a:r>
              <a:rPr lang="zh-CN" altLang="en-US" dirty="0" smtClean="0"/>
              <a:t>、</a:t>
            </a:r>
            <a:r>
              <a:rPr lang="en-US" altLang="zh-CN" dirty="0" smtClean="0"/>
              <a:t>Windows 10</a:t>
            </a:r>
            <a:r>
              <a:rPr lang="zh-CN" altLang="en-US" dirty="0" smtClean="0"/>
              <a:t>；</a:t>
            </a:r>
            <a:endParaRPr lang="en-US" altLang="zh-CN" dirty="0" smtClean="0"/>
          </a:p>
          <a:p>
            <a:pPr eaLnBrk="1" hangingPunct="1"/>
            <a:endParaRPr lang="en-US" altLang="zh-CN" dirty="0"/>
          </a:p>
          <a:p>
            <a:pPr eaLnBrk="1" hangingPunct="1"/>
            <a:r>
              <a:rPr lang="en-US" altLang="zh-CN" dirty="0" smtClean="0"/>
              <a:t>4</a:t>
            </a:r>
            <a:r>
              <a:rPr lang="zh-CN" altLang="en-US" dirty="0" smtClean="0"/>
              <a:t>、</a:t>
            </a:r>
            <a:r>
              <a:rPr lang="en-US" altLang="zh-CN" dirty="0"/>
              <a:t>Linux</a:t>
            </a:r>
            <a:r>
              <a:rPr lang="zh-CN" altLang="en-US" dirty="0"/>
              <a:t>开源系统</a:t>
            </a:r>
            <a:r>
              <a:rPr lang="zh-CN" altLang="en-US" dirty="0" smtClean="0"/>
              <a:t>。</a:t>
            </a:r>
            <a:endParaRPr lang="en-US" altLang="zh-CN" dirty="0" smtClean="0"/>
          </a:p>
          <a:p>
            <a:pPr eaLnBrk="1" hangingPunct="1"/>
            <a:endParaRPr lang="en-US" altLang="zh-CN" dirty="0"/>
          </a:p>
          <a:p>
            <a:pPr eaLnBrk="1" hangingPunct="1"/>
            <a:r>
              <a:rPr lang="zh-CN" altLang="en-US" dirty="0" smtClean="0"/>
              <a:t>注意：</a:t>
            </a:r>
            <a:r>
              <a:rPr lang="en-US" altLang="zh-CN" dirty="0" smtClean="0"/>
              <a:t>Windows </a:t>
            </a:r>
            <a:r>
              <a:rPr lang="en-US" altLang="zh-CN" dirty="0"/>
              <a:t>XP</a:t>
            </a:r>
            <a:r>
              <a:rPr lang="zh-CN" altLang="en-US" dirty="0"/>
              <a:t>不支持</a:t>
            </a:r>
            <a:r>
              <a:rPr lang="en-US" altLang="zh-CN" dirty="0" smtClean="0"/>
              <a:t>USB3.0</a:t>
            </a:r>
            <a:endParaRPr lang="zh-CN" altLang="en-US" dirty="0"/>
          </a:p>
        </p:txBody>
      </p:sp>
      <p:pic>
        <p:nvPicPr>
          <p:cNvPr id="6" name="图片 5"/>
          <p:cNvPicPr>
            <a:picLocks noChangeAspect="1"/>
          </p:cNvPicPr>
          <p:nvPr/>
        </p:nvPicPr>
        <p:blipFill>
          <a:blip r:embed="rId2"/>
          <a:stretch>
            <a:fillRect/>
          </a:stretch>
        </p:blipFill>
        <p:spPr>
          <a:xfrm>
            <a:off x="4005820" y="2638527"/>
            <a:ext cx="2047619" cy="1457143"/>
          </a:xfrm>
          <a:prstGeom prst="rect">
            <a:avLst/>
          </a:prstGeom>
        </p:spPr>
      </p:pic>
      <p:pic>
        <p:nvPicPr>
          <p:cNvPr id="7" name="图片 6"/>
          <p:cNvPicPr>
            <a:picLocks noChangeAspect="1"/>
          </p:cNvPicPr>
          <p:nvPr/>
        </p:nvPicPr>
        <p:blipFill>
          <a:blip r:embed="rId3"/>
          <a:stretch>
            <a:fillRect/>
          </a:stretch>
        </p:blipFill>
        <p:spPr>
          <a:xfrm>
            <a:off x="8060584" y="3111824"/>
            <a:ext cx="3438095" cy="1152381"/>
          </a:xfrm>
          <a:prstGeom prst="rect">
            <a:avLst/>
          </a:prstGeom>
        </p:spPr>
      </p:pic>
      <p:pic>
        <p:nvPicPr>
          <p:cNvPr id="8" name="图片 7"/>
          <p:cNvPicPr>
            <a:picLocks noChangeAspect="1"/>
          </p:cNvPicPr>
          <p:nvPr/>
        </p:nvPicPr>
        <p:blipFill>
          <a:blip r:embed="rId4"/>
          <a:stretch>
            <a:fillRect/>
          </a:stretch>
        </p:blipFill>
        <p:spPr>
          <a:xfrm>
            <a:off x="5580228" y="4191178"/>
            <a:ext cx="3485410" cy="1481300"/>
          </a:xfrm>
          <a:prstGeom prst="rect">
            <a:avLst/>
          </a:prstGeom>
        </p:spPr>
      </p:pic>
      <p:pic>
        <p:nvPicPr>
          <p:cNvPr id="9" name="图片 8"/>
          <p:cNvPicPr>
            <a:picLocks noChangeAspect="1"/>
          </p:cNvPicPr>
          <p:nvPr/>
        </p:nvPicPr>
        <p:blipFill>
          <a:blip r:embed="rId5"/>
          <a:stretch>
            <a:fillRect/>
          </a:stretch>
        </p:blipFill>
        <p:spPr>
          <a:xfrm>
            <a:off x="8667519" y="5056594"/>
            <a:ext cx="3066667" cy="1695238"/>
          </a:xfrm>
          <a:prstGeom prst="rect">
            <a:avLst/>
          </a:prstGeom>
        </p:spPr>
      </p:pic>
      <p:sp>
        <p:nvSpPr>
          <p:cNvPr id="10" name="圆角矩形 9"/>
          <p:cNvSpPr/>
          <p:nvPr/>
        </p:nvSpPr>
        <p:spPr>
          <a:xfrm>
            <a:off x="104775" y="82369"/>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11" name="圆角矩形 10"/>
          <p:cNvSpPr/>
          <p:nvPr/>
        </p:nvSpPr>
        <p:spPr>
          <a:xfrm>
            <a:off x="3796294" y="1149962"/>
            <a:ext cx="4871225"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操作系统支持</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74868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ZZ7}AS}9RR~%EH2TS23)EH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3063344"/>
            <a:ext cx="501015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p:cNvSpPr/>
          <p:nvPr/>
        </p:nvSpPr>
        <p:spPr>
          <a:xfrm>
            <a:off x="8724900" y="82369"/>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7" name="圆角矩形 6"/>
          <p:cNvSpPr/>
          <p:nvPr/>
        </p:nvSpPr>
        <p:spPr>
          <a:xfrm>
            <a:off x="2816226" y="1473812"/>
            <a:ext cx="6765924"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多设备连接模型</a:t>
            </a:r>
          </a:p>
        </p:txBody>
      </p:sp>
    </p:spTree>
    <p:extLst>
      <p:ext uri="{BB962C8B-B14F-4D97-AF65-F5344CB8AC3E}">
        <p14:creationId xmlns:p14="http://schemas.microsoft.com/office/powerpoint/2010/main" val="2930450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E:\Users\jxu.HITRENDTECH\AppData\Roaming\Tencent\Users\439987173\QQ\WinTemp\RichOle\CZI5Y9LZCIXQ}5$5X)QQK$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7" y="3509963"/>
            <a:ext cx="677227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p:cNvSpPr/>
          <p:nvPr/>
        </p:nvSpPr>
        <p:spPr>
          <a:xfrm>
            <a:off x="95250" y="142511"/>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8" name="圆角矩形 7"/>
          <p:cNvSpPr/>
          <p:nvPr/>
        </p:nvSpPr>
        <p:spPr>
          <a:xfrm>
            <a:off x="2816226" y="1473812"/>
            <a:ext cx="4184649"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数据包示例</a:t>
            </a:r>
          </a:p>
        </p:txBody>
      </p:sp>
    </p:spTree>
    <p:extLst>
      <p:ext uri="{BB962C8B-B14F-4D97-AF65-F5344CB8AC3E}">
        <p14:creationId xmlns:p14="http://schemas.microsoft.com/office/powerpoint/2010/main" val="399459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a:spLocks noChangeArrowheads="1"/>
          </p:cNvSpPr>
          <p:nvPr/>
        </p:nvSpPr>
        <p:spPr bwMode="auto">
          <a:xfrm>
            <a:off x="2458642" y="3252424"/>
            <a:ext cx="774263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Comic Sans MS" panose="030F0702030302020204" pitchFamily="66" charset="0"/>
                <a:ea typeface="华文宋体" panose="02010600040101010101" pitchFamily="2" charset="-122"/>
              </a:defRPr>
            </a:lvl1pPr>
            <a:lvl2pPr marL="742950" indent="-285750" eaLnBrk="0" hangingPunct="0">
              <a:defRPr kumimoji="1" b="1">
                <a:solidFill>
                  <a:schemeClr val="tx1"/>
                </a:solidFill>
                <a:latin typeface="Comic Sans MS" panose="030F0702030302020204" pitchFamily="66" charset="0"/>
                <a:ea typeface="华文宋体" panose="02010600040101010101" pitchFamily="2" charset="-122"/>
              </a:defRPr>
            </a:lvl2pPr>
            <a:lvl3pPr marL="1143000" indent="-228600" eaLnBrk="0" hangingPunct="0">
              <a:defRPr kumimoji="1" b="1">
                <a:solidFill>
                  <a:schemeClr val="tx1"/>
                </a:solidFill>
                <a:latin typeface="Comic Sans MS" panose="030F0702030302020204" pitchFamily="66" charset="0"/>
                <a:ea typeface="华文宋体" panose="02010600040101010101" pitchFamily="2" charset="-122"/>
              </a:defRPr>
            </a:lvl3pPr>
            <a:lvl4pPr marL="1600200" indent="-228600" eaLnBrk="0" hangingPunct="0">
              <a:defRPr kumimoji="1" b="1">
                <a:solidFill>
                  <a:schemeClr val="tx1"/>
                </a:solidFill>
                <a:latin typeface="Comic Sans MS" panose="030F0702030302020204" pitchFamily="66" charset="0"/>
                <a:ea typeface="华文宋体" panose="02010600040101010101" pitchFamily="2" charset="-122"/>
              </a:defRPr>
            </a:lvl4pPr>
            <a:lvl5pPr marL="2057400" indent="-228600" eaLnBrk="0" hangingPunct="0">
              <a:defRPr kumimoji="1" b="1">
                <a:solidFill>
                  <a:schemeClr val="tx1"/>
                </a:solidFill>
                <a:latin typeface="Comic Sans MS" panose="030F0702030302020204" pitchFamily="66" charset="0"/>
                <a:ea typeface="华文宋体" panose="02010600040101010101" pitchFamily="2" charset="-122"/>
              </a:defRPr>
            </a:lvl5pPr>
            <a:lvl6pPr marL="25146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6pPr>
            <a:lvl7pPr marL="29718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7pPr>
            <a:lvl8pPr marL="34290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8pPr>
            <a:lvl9pPr marL="38862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9pPr>
          </a:lstStyle>
          <a:p>
            <a:pPr>
              <a:lnSpc>
                <a:spcPct val="150000"/>
              </a:lnSpc>
            </a:pPr>
            <a:r>
              <a:rPr lang="en-US" altLang="zh-CN" sz="2400" dirty="0"/>
              <a:t> USB3.0</a:t>
            </a:r>
            <a:r>
              <a:rPr lang="zh-CN" altLang="en-US" sz="2400" dirty="0"/>
              <a:t>协议规定了四种传输方式：</a:t>
            </a:r>
          </a:p>
          <a:p>
            <a:pPr>
              <a:lnSpc>
                <a:spcPct val="150000"/>
              </a:lnSpc>
            </a:pPr>
            <a:r>
              <a:rPr lang="en-US" altLang="zh-CN" sz="2400" dirty="0"/>
              <a:t>        1</a:t>
            </a:r>
            <a:r>
              <a:rPr lang="zh-CN" altLang="en-US" sz="2400" dirty="0"/>
              <a:t>、控制传输（</a:t>
            </a:r>
            <a:r>
              <a:rPr lang="en-US" altLang="zh-CN" sz="2400" dirty="0"/>
              <a:t>Control Transfers </a:t>
            </a:r>
            <a:r>
              <a:rPr lang="zh-CN" altLang="en-US" sz="2400" dirty="0"/>
              <a:t>）；</a:t>
            </a:r>
          </a:p>
          <a:p>
            <a:pPr>
              <a:lnSpc>
                <a:spcPct val="150000"/>
              </a:lnSpc>
            </a:pPr>
            <a:r>
              <a:rPr lang="en-US" altLang="zh-CN" sz="2400" dirty="0"/>
              <a:t>        2</a:t>
            </a:r>
            <a:r>
              <a:rPr lang="zh-CN" altLang="en-US" sz="2400" dirty="0"/>
              <a:t>、批量传输（</a:t>
            </a:r>
            <a:r>
              <a:rPr lang="en-US" altLang="zh-CN" sz="2400" dirty="0"/>
              <a:t>Bulk Transfers </a:t>
            </a:r>
            <a:r>
              <a:rPr lang="zh-CN" altLang="en-US" sz="2400" dirty="0"/>
              <a:t>）；</a:t>
            </a:r>
          </a:p>
          <a:p>
            <a:pPr>
              <a:lnSpc>
                <a:spcPct val="150000"/>
              </a:lnSpc>
            </a:pPr>
            <a:r>
              <a:rPr lang="en-US" altLang="zh-CN" sz="2400" dirty="0"/>
              <a:t>        3</a:t>
            </a:r>
            <a:r>
              <a:rPr lang="zh-CN" altLang="en-US" sz="2400" dirty="0"/>
              <a:t>、中断传输（</a:t>
            </a:r>
            <a:r>
              <a:rPr lang="en-US" altLang="zh-CN" sz="2400" dirty="0"/>
              <a:t>Interrupt Transfers</a:t>
            </a:r>
            <a:r>
              <a:rPr lang="zh-CN" altLang="en-US" sz="2400" dirty="0"/>
              <a:t>）；</a:t>
            </a:r>
          </a:p>
          <a:p>
            <a:pPr>
              <a:lnSpc>
                <a:spcPct val="150000"/>
              </a:lnSpc>
            </a:pPr>
            <a:r>
              <a:rPr lang="en-US" altLang="zh-CN" sz="2400" dirty="0"/>
              <a:t>        4</a:t>
            </a:r>
            <a:r>
              <a:rPr lang="zh-CN" altLang="en-US" sz="2400" dirty="0"/>
              <a:t>、同步传输（</a:t>
            </a:r>
            <a:r>
              <a:rPr lang="en-US" altLang="zh-CN" sz="2400" dirty="0"/>
              <a:t>Isochronous Transfers</a:t>
            </a:r>
            <a:r>
              <a:rPr lang="zh-CN" altLang="en-US" sz="2400" dirty="0"/>
              <a:t>）。 </a:t>
            </a:r>
          </a:p>
        </p:txBody>
      </p:sp>
      <p:sp>
        <p:nvSpPr>
          <p:cNvPr id="7" name="圆角矩形 6"/>
          <p:cNvSpPr/>
          <p:nvPr/>
        </p:nvSpPr>
        <p:spPr>
          <a:xfrm>
            <a:off x="8724900" y="82369"/>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8" name="圆角矩形 7"/>
          <p:cNvSpPr/>
          <p:nvPr/>
        </p:nvSpPr>
        <p:spPr>
          <a:xfrm>
            <a:off x="1739900" y="1750037"/>
            <a:ext cx="7899399"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协议数据传输方式</a:t>
            </a:r>
          </a:p>
        </p:txBody>
      </p:sp>
    </p:spTree>
    <p:extLst>
      <p:ext uri="{BB962C8B-B14F-4D97-AF65-F5344CB8AC3E}">
        <p14:creationId xmlns:p14="http://schemas.microsoft.com/office/powerpoint/2010/main" val="2281018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70740" y="2096568"/>
            <a:ext cx="10288589" cy="2739211"/>
          </a:xfrm>
          <a:prstGeom prst="rect">
            <a:avLst/>
          </a:prstGeom>
        </p:spPr>
        <p:txBody>
          <a:bodyPr wrap="square">
            <a:spAutoFit/>
          </a:bodyPr>
          <a:lstStyle/>
          <a:p>
            <a:r>
              <a:rPr lang="zh-CN" altLang="en-US" sz="1800" dirty="0" smtClean="0"/>
              <a:t> </a:t>
            </a:r>
            <a:endParaRPr lang="zh-CN" altLang="en-US" sz="1800" dirty="0"/>
          </a:p>
          <a:p>
            <a:r>
              <a:rPr lang="zh-CN" altLang="en-US" sz="2000" dirty="0"/>
              <a:t> </a:t>
            </a:r>
            <a:r>
              <a:rPr lang="zh-CN" altLang="en-US" sz="3200" dirty="0"/>
              <a:t>作用</a:t>
            </a:r>
            <a:r>
              <a:rPr lang="zh-CN" altLang="en-US" sz="3200" dirty="0" smtClean="0"/>
              <a:t>：</a:t>
            </a:r>
            <a:r>
              <a:rPr lang="zh-CN" altLang="en-US" sz="1800" dirty="0" smtClean="0"/>
              <a:t>主</a:t>
            </a:r>
            <a:r>
              <a:rPr lang="zh-CN" altLang="en-US" sz="1800" dirty="0"/>
              <a:t>要应用</a:t>
            </a:r>
            <a:r>
              <a:rPr lang="zh-CN" altLang="en-US" sz="1800" dirty="0" smtClean="0"/>
              <a:t>在大</a:t>
            </a:r>
            <a:r>
              <a:rPr lang="zh-CN" altLang="en-US" sz="1800" dirty="0"/>
              <a:t>量数据传输和接受数</a:t>
            </a:r>
            <a:r>
              <a:rPr lang="zh-CN" altLang="en-US" sz="1800" dirty="0" smtClean="0"/>
              <a:t>据，同</a:t>
            </a:r>
            <a:r>
              <a:rPr lang="zh-CN" altLang="en-US" sz="1800" dirty="0"/>
              <a:t>时又没有带宽和间隔时间要求的情况下；</a:t>
            </a:r>
          </a:p>
          <a:p>
            <a:r>
              <a:rPr lang="zh-CN" altLang="en-US" sz="1800" dirty="0"/>
              <a:t> </a:t>
            </a:r>
          </a:p>
          <a:p>
            <a:r>
              <a:rPr lang="zh-CN" altLang="en-US" sz="1800" dirty="0"/>
              <a:t> </a:t>
            </a:r>
            <a:r>
              <a:rPr lang="zh-CN" altLang="en-US" sz="3200" dirty="0"/>
              <a:t>特点</a:t>
            </a:r>
            <a:r>
              <a:rPr lang="zh-CN" altLang="en-US" sz="1800" dirty="0"/>
              <a:t>：要求保证传输。打印机和扫描仪属于这种类型这种类型的设备</a:t>
            </a:r>
          </a:p>
          <a:p>
            <a:r>
              <a:rPr lang="zh-CN" altLang="en-US" sz="1800" dirty="0"/>
              <a:t> </a:t>
            </a:r>
          </a:p>
          <a:p>
            <a:r>
              <a:rPr lang="zh-CN" altLang="en-US" sz="1800" dirty="0"/>
              <a:t> 适合于传输非常慢和大量被延迟的传输，可以等到所有其它类型的数据的传输完成之后再传输和接收数据</a:t>
            </a:r>
            <a:r>
              <a:rPr lang="zh-CN" altLang="en-US" sz="1800" dirty="0" smtClean="0"/>
              <a:t>。</a:t>
            </a:r>
            <a:r>
              <a:rPr lang="en-US" altLang="zh-CN" sz="1800" dirty="0" smtClean="0"/>
              <a:t/>
            </a:r>
            <a:br>
              <a:rPr lang="en-US" altLang="zh-CN" sz="1800" dirty="0" smtClean="0"/>
            </a:br>
            <a:endParaRPr lang="zh-CN" altLang="en-US" sz="1800" dirty="0"/>
          </a:p>
        </p:txBody>
      </p:sp>
      <p:sp>
        <p:nvSpPr>
          <p:cNvPr id="7" name="矩形 6"/>
          <p:cNvSpPr/>
          <p:nvPr/>
        </p:nvSpPr>
        <p:spPr>
          <a:xfrm>
            <a:off x="3039713" y="5069576"/>
            <a:ext cx="9020175" cy="1477328"/>
          </a:xfrm>
          <a:prstGeom prst="rect">
            <a:avLst/>
          </a:prstGeom>
        </p:spPr>
        <p:txBody>
          <a:bodyPr wrap="square">
            <a:spAutoFit/>
          </a:bodyPr>
          <a:lstStyle/>
          <a:p>
            <a:r>
              <a:rPr lang="zh-CN" altLang="en-US" dirty="0" smtClean="0">
                <a:latin typeface="宋体" panose="02010600030101010101" pitchFamily="2" charset="-122"/>
                <a:ea typeface="宋体" panose="02010600030101010101" pitchFamily="2" charset="-122"/>
              </a:rPr>
              <a:t>批</a:t>
            </a:r>
            <a:r>
              <a:rPr lang="zh-CN" altLang="en-US" dirty="0">
                <a:latin typeface="宋体" panose="02010600030101010101" pitchFamily="2" charset="-122"/>
                <a:ea typeface="宋体" panose="02010600030101010101" pitchFamily="2" charset="-122"/>
              </a:rPr>
              <a:t>量传输的数据是流，主要是利用</a:t>
            </a:r>
            <a:r>
              <a:rPr lang="en-US" altLang="zh-CN" dirty="0">
                <a:latin typeface="宋体" panose="02010600030101010101" pitchFamily="2" charset="-122"/>
                <a:ea typeface="宋体" panose="02010600030101010101" pitchFamily="2" charset="-122"/>
              </a:rPr>
              <a:t>USB</a:t>
            </a:r>
            <a:r>
              <a:rPr lang="zh-CN" altLang="en-US" dirty="0">
                <a:latin typeface="宋体" panose="02010600030101010101" pitchFamily="2" charset="-122"/>
                <a:ea typeface="宋体" panose="02010600030101010101" pitchFamily="2" charset="-122"/>
              </a:rPr>
              <a:t>总线的空闲带宽进行数据传输的，可以在不确定的时间内传输大量数据，适合于数据量大，而对时间和传输速率要求不高的场合。批量传输时，有数据错误检查机制，如果数据包传输过程出错，则会重新发出数据包。在一个空闲的总线中，批量传输是速度最快的传输类型。只有全速与高速设备，才支持批量传输。通常打印机、扫描仪、</a:t>
            </a:r>
            <a:r>
              <a:rPr lang="en-US" altLang="zh-CN" dirty="0">
                <a:latin typeface="宋体" panose="02010600030101010101" pitchFamily="2" charset="-122"/>
                <a:ea typeface="宋体" panose="02010600030101010101" pitchFamily="2" charset="-122"/>
              </a:rPr>
              <a:t>USB</a:t>
            </a:r>
            <a:r>
              <a:rPr lang="zh-CN" altLang="en-US" dirty="0">
                <a:latin typeface="宋体" panose="02010600030101010101" pitchFamily="2" charset="-122"/>
                <a:ea typeface="宋体" panose="02010600030101010101" pitchFamily="2" charset="-122"/>
              </a:rPr>
              <a:t>硬盘、电子盘等设备都使用批量传输模式。</a:t>
            </a:r>
            <a:endParaRPr lang="zh-CN" altLang="en-US" dirty="0"/>
          </a:p>
        </p:txBody>
      </p:sp>
      <p:sp>
        <p:nvSpPr>
          <p:cNvPr id="8" name="矩形 7"/>
          <p:cNvSpPr/>
          <p:nvPr/>
        </p:nvSpPr>
        <p:spPr>
          <a:xfrm>
            <a:off x="1735930" y="4931077"/>
            <a:ext cx="877163" cy="1754326"/>
          </a:xfrm>
          <a:prstGeom prst="rect">
            <a:avLst/>
          </a:prstGeom>
        </p:spPr>
        <p:txBody>
          <a:bodyPr wrap="none">
            <a:spAutoFit/>
          </a:bodyPr>
          <a:lstStyle/>
          <a:p>
            <a:r>
              <a:rPr lang="zh-CN" altLang="en-US" sz="5400" dirty="0" smtClean="0"/>
              <a:t>说</a:t>
            </a:r>
            <a:endParaRPr lang="en-US" altLang="zh-CN" sz="5400" dirty="0" smtClean="0"/>
          </a:p>
          <a:p>
            <a:r>
              <a:rPr lang="zh-CN" altLang="en-US" sz="5400" dirty="0" smtClean="0"/>
              <a:t>明</a:t>
            </a:r>
            <a:endParaRPr lang="zh-CN" altLang="en-US" sz="5400" dirty="0"/>
          </a:p>
        </p:txBody>
      </p:sp>
      <p:sp>
        <p:nvSpPr>
          <p:cNvPr id="9" name="圆角矩形 8"/>
          <p:cNvSpPr/>
          <p:nvPr/>
        </p:nvSpPr>
        <p:spPr>
          <a:xfrm>
            <a:off x="50005" y="147567"/>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10" name="圆角矩形 9"/>
          <p:cNvSpPr/>
          <p:nvPr/>
        </p:nvSpPr>
        <p:spPr>
          <a:xfrm>
            <a:off x="2901951" y="1391718"/>
            <a:ext cx="6565900"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批量</a:t>
            </a:r>
            <a:r>
              <a:rPr lang="en-US" altLang="zh-CN"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(Bulk)</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传输事务</a:t>
            </a:r>
          </a:p>
        </p:txBody>
      </p:sp>
    </p:spTree>
    <p:extLst>
      <p:ext uri="{BB962C8B-B14F-4D97-AF65-F5344CB8AC3E}">
        <p14:creationId xmlns:p14="http://schemas.microsoft.com/office/powerpoint/2010/main" val="3687448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2837" y="2019300"/>
            <a:ext cx="10479088" cy="3962401"/>
          </a:xfrm>
        </p:spPr>
        <p:txBody>
          <a:bodyPr/>
          <a:lstStyle/>
          <a:p>
            <a:r>
              <a:rPr lang="zh-CN" altLang="en-US" sz="3200" dirty="0" smtClean="0">
                <a:solidFill>
                  <a:schemeClr val="tx1"/>
                </a:solidFill>
              </a:rPr>
              <a:t>作用：</a:t>
            </a:r>
            <a:r>
              <a:rPr lang="zh-CN" altLang="en-US" dirty="0">
                <a:solidFill>
                  <a:schemeClr val="tx1"/>
                </a:solidFill>
              </a:rPr>
              <a:t>制传输主要用于发送和接收与</a:t>
            </a:r>
            <a:r>
              <a:rPr lang="en-US" altLang="zh-CN" dirty="0">
                <a:solidFill>
                  <a:schemeClr val="tx1"/>
                </a:solidFill>
              </a:rPr>
              <a:t>USB</a:t>
            </a:r>
            <a:r>
              <a:rPr lang="zh-CN" altLang="en-US" dirty="0">
                <a:solidFill>
                  <a:schemeClr val="tx1"/>
                </a:solidFill>
              </a:rPr>
              <a:t>设备的配置信息有关的数据，如设置设备地址、读取设备描述符等</a:t>
            </a:r>
            <a:r>
              <a:rPr lang="zh-CN" altLang="en-US" dirty="0" smtClean="0">
                <a:solidFill>
                  <a:schemeClr val="tx1"/>
                </a:solidFill>
              </a:rPr>
              <a:t>。</a:t>
            </a:r>
            <a:endParaRPr lang="en-US" altLang="zh-CN" dirty="0" smtClean="0">
              <a:solidFill>
                <a:schemeClr val="tx1"/>
              </a:solidFill>
            </a:endParaRPr>
          </a:p>
          <a:p>
            <a:r>
              <a:rPr lang="zh-CN" altLang="en-US" sz="3200" dirty="0" smtClean="0">
                <a:solidFill>
                  <a:schemeClr val="tx1"/>
                </a:solidFill>
              </a:rPr>
              <a:t>特点：</a:t>
            </a:r>
            <a:r>
              <a:rPr lang="zh-CN" altLang="en-US" dirty="0">
                <a:solidFill>
                  <a:schemeClr val="tx1"/>
                </a:solidFill>
              </a:rPr>
              <a:t>可靠的、非周期的、由主机软件发起的请求或者回应的传输，通常用于命令事物和状态事物</a:t>
            </a:r>
            <a:r>
              <a:rPr lang="zh-CN" altLang="en-US" dirty="0" smtClean="0">
                <a:solidFill>
                  <a:schemeClr val="tx1"/>
                </a:solidFill>
              </a:rPr>
              <a:t>。</a:t>
            </a:r>
            <a:endParaRPr lang="en-US" altLang="zh-CN" dirty="0" smtClean="0">
              <a:solidFill>
                <a:schemeClr val="tx1"/>
              </a:solidFill>
            </a:endParaRPr>
          </a:p>
          <a:p>
            <a:endParaRPr lang="en-US" altLang="zh-CN" dirty="0" smtClean="0">
              <a:solidFill>
                <a:schemeClr val="tx1"/>
              </a:solidFill>
            </a:endParaRPr>
          </a:p>
          <a:p>
            <a:r>
              <a:rPr lang="en-US" altLang="zh-CN" dirty="0">
                <a:solidFill>
                  <a:schemeClr val="tx1"/>
                </a:solidFill>
              </a:rPr>
              <a:t>USB</a:t>
            </a:r>
            <a:r>
              <a:rPr lang="zh-CN" altLang="en-US" dirty="0">
                <a:solidFill>
                  <a:schemeClr val="tx1"/>
                </a:solidFill>
              </a:rPr>
              <a:t>协议采用了差错控制和重试机制来保证控制数据传输的正确性，还使用 </a:t>
            </a:r>
            <a:r>
              <a:rPr lang="en-US" altLang="zh-CN" dirty="0" smtClean="0">
                <a:solidFill>
                  <a:schemeClr val="tx1"/>
                </a:solidFill>
              </a:rPr>
              <a:t>Data Toggle</a:t>
            </a:r>
            <a:r>
              <a:rPr lang="zh-CN" altLang="en-US" dirty="0" smtClean="0">
                <a:solidFill>
                  <a:schemeClr val="tx1"/>
                </a:solidFill>
              </a:rPr>
              <a:t>讯</a:t>
            </a:r>
            <a:r>
              <a:rPr lang="zh-CN" altLang="en-US" dirty="0">
                <a:solidFill>
                  <a:schemeClr val="tx1"/>
                </a:solidFill>
              </a:rPr>
              <a:t>制来确保整个传输过程中，主机与设备同步</a:t>
            </a:r>
            <a:r>
              <a:rPr lang="zh-CN" altLang="en-US" dirty="0" smtClean="0">
                <a:solidFill>
                  <a:schemeClr val="tx1"/>
                </a:solidFill>
              </a:rPr>
              <a:t>。</a:t>
            </a:r>
            <a:endParaRPr lang="en-US" altLang="zh-CN" dirty="0">
              <a:solidFill>
                <a:schemeClr val="tx1"/>
              </a:solidFill>
            </a:endParaRPr>
          </a:p>
        </p:txBody>
      </p:sp>
      <p:sp>
        <p:nvSpPr>
          <p:cNvPr id="5" name="圆角矩形 4"/>
          <p:cNvSpPr/>
          <p:nvPr/>
        </p:nvSpPr>
        <p:spPr>
          <a:xfrm>
            <a:off x="8724900" y="82369"/>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6" name="圆角矩形 5"/>
          <p:cNvSpPr/>
          <p:nvPr/>
        </p:nvSpPr>
        <p:spPr>
          <a:xfrm>
            <a:off x="3885802" y="1095375"/>
            <a:ext cx="3384549"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控制传输</a:t>
            </a:r>
          </a:p>
        </p:txBody>
      </p:sp>
    </p:spTree>
    <p:extLst>
      <p:ext uri="{BB962C8B-B14F-4D97-AF65-F5344CB8AC3E}">
        <p14:creationId xmlns:p14="http://schemas.microsoft.com/office/powerpoint/2010/main" val="3916124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27237" y="2209800"/>
            <a:ext cx="8534400" cy="4562475"/>
          </a:xfrm>
        </p:spPr>
        <p:txBody>
          <a:bodyPr>
            <a:normAutofit lnSpcReduction="10000"/>
          </a:bodyPr>
          <a:lstStyle/>
          <a:p>
            <a:r>
              <a:rPr lang="zh-CN" altLang="en-US" sz="3200" dirty="0">
                <a:solidFill>
                  <a:schemeClr val="tx1"/>
                </a:solidFill>
                <a:latin typeface="+mj-ea"/>
                <a:ea typeface="+mj-ea"/>
              </a:rPr>
              <a:t>作</a:t>
            </a:r>
            <a:r>
              <a:rPr lang="zh-CN" altLang="en-US" sz="3200" dirty="0" smtClean="0">
                <a:solidFill>
                  <a:schemeClr val="tx1"/>
                </a:solidFill>
                <a:latin typeface="+mj-ea"/>
                <a:ea typeface="+mj-ea"/>
              </a:rPr>
              <a:t>用</a:t>
            </a:r>
            <a:r>
              <a:rPr lang="en-US" altLang="zh-CN" sz="3200" dirty="0" smtClean="0">
                <a:solidFill>
                  <a:schemeClr val="tx1"/>
                </a:solidFill>
                <a:latin typeface="+mj-ea"/>
                <a:ea typeface="+mj-ea"/>
              </a:rPr>
              <a:t>: </a:t>
            </a:r>
            <a:r>
              <a:rPr lang="zh-CN" altLang="en-US" dirty="0" smtClean="0">
                <a:solidFill>
                  <a:schemeClr val="tx1"/>
                </a:solidFill>
              </a:rPr>
              <a:t>小</a:t>
            </a:r>
            <a:r>
              <a:rPr lang="zh-CN" altLang="en-US" dirty="0">
                <a:solidFill>
                  <a:schemeClr val="tx1"/>
                </a:solidFill>
              </a:rPr>
              <a:t>规模数据的、低速的、固定延迟的传</a:t>
            </a:r>
            <a:r>
              <a:rPr lang="zh-CN" altLang="en-US" dirty="0" smtClean="0">
                <a:solidFill>
                  <a:schemeClr val="tx1"/>
                </a:solidFill>
              </a:rPr>
              <a:t>输</a:t>
            </a:r>
            <a:endParaRPr lang="en-US" altLang="zh-CN" dirty="0" smtClean="0">
              <a:solidFill>
                <a:schemeClr val="tx1"/>
              </a:solidFill>
            </a:endParaRPr>
          </a:p>
          <a:p>
            <a:r>
              <a:rPr lang="zh-CN" altLang="en-US" sz="3500" dirty="0">
                <a:solidFill>
                  <a:schemeClr val="tx1"/>
                </a:solidFill>
              </a:rPr>
              <a:t>特</a:t>
            </a:r>
            <a:r>
              <a:rPr lang="zh-CN" altLang="en-US" sz="3500" dirty="0" smtClean="0">
                <a:solidFill>
                  <a:schemeClr val="tx1"/>
                </a:solidFill>
              </a:rPr>
              <a:t>点：</a:t>
            </a:r>
            <a:r>
              <a:rPr lang="zh-CN" altLang="en-US" dirty="0" smtClean="0">
                <a:solidFill>
                  <a:schemeClr val="tx1"/>
                </a:solidFill>
              </a:rPr>
              <a:t>数据量小，响应速度快，固定延迟低</a:t>
            </a:r>
            <a:endParaRPr lang="en-US" altLang="zh-CN" dirty="0" smtClean="0">
              <a:solidFill>
                <a:schemeClr val="tx1"/>
              </a:solidFill>
            </a:endParaRPr>
          </a:p>
          <a:p>
            <a:endParaRPr lang="en-US" altLang="zh-CN" dirty="0" smtClean="0">
              <a:solidFill>
                <a:schemeClr val="tx1"/>
              </a:solidFill>
            </a:endParaRPr>
          </a:p>
          <a:p>
            <a:endParaRPr lang="en-US" altLang="zh-CN" dirty="0" smtClean="0">
              <a:solidFill>
                <a:schemeClr val="tx1"/>
              </a:solidFill>
            </a:endParaRPr>
          </a:p>
          <a:p>
            <a:r>
              <a:rPr lang="zh-CN" altLang="en-US" dirty="0">
                <a:solidFill>
                  <a:schemeClr val="tx1"/>
                </a:solidFill>
                <a:latin typeface="仿宋" panose="02010609060101010101" pitchFamily="49" charset="-122"/>
                <a:ea typeface="仿宋" panose="02010609060101010101" pitchFamily="49" charset="-122"/>
              </a:rPr>
              <a:t>由于</a:t>
            </a:r>
            <a:r>
              <a:rPr lang="en-US" altLang="zh-CN" dirty="0">
                <a:solidFill>
                  <a:schemeClr val="tx1"/>
                </a:solidFill>
                <a:latin typeface="仿宋" panose="02010609060101010101" pitchFamily="49" charset="-122"/>
                <a:ea typeface="仿宋" panose="02010609060101010101" pitchFamily="49" charset="-122"/>
              </a:rPr>
              <a:t>USB</a:t>
            </a:r>
            <a:r>
              <a:rPr lang="zh-CN" altLang="en-US" dirty="0">
                <a:solidFill>
                  <a:schemeClr val="tx1"/>
                </a:solidFill>
                <a:latin typeface="仿宋" panose="02010609060101010101" pitchFamily="49" charset="-122"/>
                <a:ea typeface="仿宋" panose="02010609060101010101" pitchFamily="49" charset="-122"/>
              </a:rPr>
              <a:t>不支持硬件的中断，所以必须靠</a:t>
            </a:r>
            <a:r>
              <a:rPr lang="en-US" altLang="zh-CN" dirty="0">
                <a:solidFill>
                  <a:schemeClr val="tx1"/>
                </a:solidFill>
                <a:latin typeface="仿宋" panose="02010609060101010101" pitchFamily="49" charset="-122"/>
                <a:ea typeface="仿宋" panose="02010609060101010101" pitchFamily="49" charset="-122"/>
              </a:rPr>
              <a:t>PC</a:t>
            </a:r>
            <a:r>
              <a:rPr lang="zh-CN" altLang="en-US" dirty="0">
                <a:solidFill>
                  <a:schemeClr val="tx1"/>
                </a:solidFill>
                <a:latin typeface="仿宋" panose="02010609060101010101" pitchFamily="49" charset="-122"/>
                <a:ea typeface="仿宋" panose="02010609060101010101" pitchFamily="49" charset="-122"/>
              </a:rPr>
              <a:t>主机周期性地轮询，以便获知是否有设备需要传送数据给</a:t>
            </a:r>
            <a:r>
              <a:rPr lang="en-US" altLang="zh-CN" dirty="0">
                <a:solidFill>
                  <a:schemeClr val="tx1"/>
                </a:solidFill>
                <a:latin typeface="仿宋" panose="02010609060101010101" pitchFamily="49" charset="-122"/>
                <a:ea typeface="仿宋" panose="02010609060101010101" pitchFamily="49" charset="-122"/>
              </a:rPr>
              <a:t>PC</a:t>
            </a:r>
            <a:r>
              <a:rPr lang="zh-CN" altLang="en-US" dirty="0">
                <a:solidFill>
                  <a:schemeClr val="tx1"/>
                </a:solidFill>
                <a:latin typeface="仿宋" panose="02010609060101010101" pitchFamily="49" charset="-122"/>
                <a:ea typeface="仿宋" panose="02010609060101010101" pitchFamily="49" charset="-122"/>
              </a:rPr>
              <a:t>。由此可知道，中断传输仅是一种轮询的过程，而非过去我们所认知的中断功能。而轮询的周期非常的重要，因为如果太低的话，数据可能会流失掉，但反之太高的话，则又会占去太多的总线带宽。对于全速装置</a:t>
            </a:r>
            <a:r>
              <a:rPr lang="en-US" altLang="zh-CN" dirty="0">
                <a:solidFill>
                  <a:schemeClr val="tx1"/>
                </a:solidFill>
                <a:latin typeface="仿宋" panose="02010609060101010101" pitchFamily="49" charset="-122"/>
                <a:ea typeface="仿宋" panose="02010609060101010101" pitchFamily="49" charset="-122"/>
              </a:rPr>
              <a:t>(12Mbps)</a:t>
            </a:r>
            <a:r>
              <a:rPr lang="zh-CN" altLang="en-US" dirty="0">
                <a:solidFill>
                  <a:schemeClr val="tx1"/>
                </a:solidFill>
                <a:latin typeface="仿宋" panose="02010609060101010101" pitchFamily="49" charset="-122"/>
                <a:ea typeface="仿宋" panose="02010609060101010101" pitchFamily="49" charset="-122"/>
              </a:rPr>
              <a:t>而言，端点可以设定 </a:t>
            </a:r>
            <a:r>
              <a:rPr lang="en-US" altLang="zh-CN" dirty="0" smtClean="0">
                <a:solidFill>
                  <a:schemeClr val="tx1"/>
                </a:solidFill>
                <a:latin typeface="仿宋" panose="02010609060101010101" pitchFamily="49" charset="-122"/>
                <a:ea typeface="仿宋" panose="02010609060101010101" pitchFamily="49" charset="-122"/>
              </a:rPr>
              <a:t>1ms</a:t>
            </a:r>
            <a:r>
              <a:rPr lang="zh-CN" altLang="en-US" dirty="0" smtClean="0">
                <a:solidFill>
                  <a:schemeClr val="tx1"/>
                </a:solidFill>
                <a:latin typeface="仿宋" panose="02010609060101010101" pitchFamily="49" charset="-122"/>
                <a:ea typeface="仿宋" panose="02010609060101010101" pitchFamily="49" charset="-122"/>
              </a:rPr>
              <a:t>至</a:t>
            </a:r>
            <a:r>
              <a:rPr lang="en-US" altLang="zh-CN" dirty="0">
                <a:solidFill>
                  <a:schemeClr val="tx1"/>
                </a:solidFill>
                <a:latin typeface="仿宋" panose="02010609060101010101" pitchFamily="49" charset="-122"/>
                <a:ea typeface="仿宋" panose="02010609060101010101" pitchFamily="49" charset="-122"/>
              </a:rPr>
              <a:t>255ms</a:t>
            </a:r>
            <a:r>
              <a:rPr lang="zh-CN" altLang="en-US" dirty="0">
                <a:solidFill>
                  <a:schemeClr val="tx1"/>
                </a:solidFill>
                <a:latin typeface="仿宋" panose="02010609060101010101" pitchFamily="49" charset="-122"/>
                <a:ea typeface="仿宋" panose="02010609060101010101" pitchFamily="49" charset="-122"/>
              </a:rPr>
              <a:t>之间的轮询间隔。因此，换算可得全速装置的最快轮询速度为</a:t>
            </a:r>
            <a:r>
              <a:rPr lang="en-US" altLang="zh-CN" dirty="0" err="1">
                <a:solidFill>
                  <a:schemeClr val="tx1"/>
                </a:solidFill>
                <a:latin typeface="仿宋" panose="02010609060101010101" pitchFamily="49" charset="-122"/>
                <a:ea typeface="仿宋" panose="02010609060101010101" pitchFamily="49" charset="-122"/>
              </a:rPr>
              <a:t>IKHz</a:t>
            </a:r>
            <a:r>
              <a:rPr lang="zh-CN" altLang="en-US" dirty="0">
                <a:solidFill>
                  <a:schemeClr val="tx1"/>
                </a:solidFill>
                <a:latin typeface="仿宋" panose="02010609060101010101" pitchFamily="49" charset="-122"/>
                <a:ea typeface="仿宋" panose="02010609060101010101" pitchFamily="49" charset="-122"/>
              </a:rPr>
              <a:t>。另外对于低速设备而言，仅能设定</a:t>
            </a:r>
            <a:r>
              <a:rPr lang="en-US" altLang="zh-CN" dirty="0">
                <a:solidFill>
                  <a:schemeClr val="tx1"/>
                </a:solidFill>
                <a:latin typeface="仿宋" panose="02010609060101010101" pitchFamily="49" charset="-122"/>
                <a:ea typeface="仿宋" panose="02010609060101010101" pitchFamily="49" charset="-122"/>
              </a:rPr>
              <a:t>10ms</a:t>
            </a:r>
            <a:r>
              <a:rPr lang="zh-CN" altLang="en-US" dirty="0">
                <a:solidFill>
                  <a:schemeClr val="tx1"/>
                </a:solidFill>
                <a:latin typeface="仿宋" panose="02010609060101010101" pitchFamily="49" charset="-122"/>
                <a:ea typeface="仿宋" panose="02010609060101010101" pitchFamily="49" charset="-122"/>
              </a:rPr>
              <a:t>至</a:t>
            </a:r>
            <a:r>
              <a:rPr lang="en-US" altLang="zh-CN" dirty="0">
                <a:solidFill>
                  <a:schemeClr val="tx1"/>
                </a:solidFill>
                <a:latin typeface="仿宋" panose="02010609060101010101" pitchFamily="49" charset="-122"/>
                <a:ea typeface="仿宋" panose="02010609060101010101" pitchFamily="49" charset="-122"/>
              </a:rPr>
              <a:t>255ms</a:t>
            </a:r>
            <a:r>
              <a:rPr lang="zh-CN" altLang="en-US" dirty="0">
                <a:solidFill>
                  <a:schemeClr val="tx1"/>
                </a:solidFill>
                <a:latin typeface="仿宋" panose="02010609060101010101" pitchFamily="49" charset="-122"/>
                <a:ea typeface="仿宋" panose="02010609060101010101" pitchFamily="49" charset="-122"/>
              </a:rPr>
              <a:t>的轮询间隔，如果因为错误而发生传送失败的话，可以在下一个轮询期间重新再传送一次。</a:t>
            </a:r>
          </a:p>
        </p:txBody>
      </p:sp>
      <p:sp>
        <p:nvSpPr>
          <p:cNvPr id="5" name="圆角矩形 4"/>
          <p:cNvSpPr/>
          <p:nvPr/>
        </p:nvSpPr>
        <p:spPr>
          <a:xfrm>
            <a:off x="50005" y="147567"/>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6" name="圆角矩形 5"/>
          <p:cNvSpPr/>
          <p:nvPr/>
        </p:nvSpPr>
        <p:spPr>
          <a:xfrm>
            <a:off x="4362052" y="1327999"/>
            <a:ext cx="3384549"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中断</a:t>
            </a: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传</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输</a:t>
            </a:r>
          </a:p>
        </p:txBody>
      </p:sp>
    </p:spTree>
    <p:extLst>
      <p:ext uri="{BB962C8B-B14F-4D97-AF65-F5344CB8AC3E}">
        <p14:creationId xmlns:p14="http://schemas.microsoft.com/office/powerpoint/2010/main" val="60242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55712" y="2495550"/>
            <a:ext cx="8534400" cy="3615267"/>
          </a:xfrm>
        </p:spPr>
        <p:txBody>
          <a:bodyPr>
            <a:normAutofit lnSpcReduction="10000"/>
          </a:bodyPr>
          <a:lstStyle/>
          <a:p>
            <a:r>
              <a:rPr lang="zh-CN" altLang="en-US" dirty="0">
                <a:solidFill>
                  <a:schemeClr val="tx1"/>
                </a:solidFill>
              </a:rPr>
              <a:t/>
            </a:r>
            <a:br>
              <a:rPr lang="zh-CN" altLang="en-US" dirty="0">
                <a:solidFill>
                  <a:schemeClr val="tx1"/>
                </a:solidFill>
              </a:rPr>
            </a:br>
            <a:r>
              <a:rPr lang="zh-CN" altLang="en-US" sz="3200" dirty="0" smtClean="0">
                <a:solidFill>
                  <a:schemeClr val="tx1"/>
                </a:solidFill>
              </a:rPr>
              <a:t>作用：</a:t>
            </a:r>
            <a:r>
              <a:rPr lang="zh-CN" altLang="en-US" dirty="0" smtClean="0">
                <a:solidFill>
                  <a:schemeClr val="tx1"/>
                </a:solidFill>
              </a:rPr>
              <a:t>用</a:t>
            </a:r>
            <a:r>
              <a:rPr lang="zh-CN" altLang="en-US" dirty="0">
                <a:solidFill>
                  <a:schemeClr val="tx1"/>
                </a:solidFill>
              </a:rPr>
              <a:t>于时间要求严格并具有较强容错性的数据流传输，或者要求恒定数据传送率的即时应用</a:t>
            </a:r>
            <a:r>
              <a:rPr lang="zh-CN" altLang="en-US" dirty="0" smtClean="0">
                <a:solidFill>
                  <a:schemeClr val="tx1"/>
                </a:solidFill>
              </a:rPr>
              <a:t>中</a:t>
            </a:r>
            <a:endParaRPr lang="en-US" altLang="zh-CN" dirty="0" smtClean="0">
              <a:solidFill>
                <a:schemeClr val="tx1"/>
              </a:solidFill>
            </a:endParaRPr>
          </a:p>
          <a:p>
            <a:r>
              <a:rPr lang="zh-CN" altLang="en-US" sz="3200" dirty="0">
                <a:solidFill>
                  <a:schemeClr val="tx1"/>
                </a:solidFill>
              </a:rPr>
              <a:t>特</a:t>
            </a:r>
            <a:r>
              <a:rPr lang="zh-CN" altLang="en-US" sz="3200" dirty="0" smtClean="0">
                <a:solidFill>
                  <a:schemeClr val="tx1"/>
                </a:solidFill>
              </a:rPr>
              <a:t>点：</a:t>
            </a:r>
            <a:r>
              <a:rPr lang="zh-CN" altLang="en-US" dirty="0">
                <a:solidFill>
                  <a:schemeClr val="tx1"/>
                </a:solidFill>
              </a:rPr>
              <a:t>确定的带宽和间隔时间</a:t>
            </a:r>
            <a:r>
              <a:rPr lang="en-US" altLang="zh-CN" dirty="0">
                <a:solidFill>
                  <a:schemeClr val="tx1"/>
                </a:solidFill>
              </a:rPr>
              <a:t>(latency)</a:t>
            </a:r>
            <a:endParaRPr lang="en-US" altLang="zh-CN" dirty="0" smtClean="0">
              <a:solidFill>
                <a:schemeClr val="tx1"/>
              </a:solidFill>
            </a:endParaRPr>
          </a:p>
          <a:p>
            <a:pPr marL="0" indent="0">
              <a:buNone/>
            </a:pPr>
            <a:endParaRPr lang="en-US" altLang="zh-CN" dirty="0" smtClean="0">
              <a:solidFill>
                <a:schemeClr val="tx1"/>
              </a:solidFill>
            </a:endParaRPr>
          </a:p>
          <a:p>
            <a:pPr marL="0" indent="0">
              <a:buNone/>
            </a:pPr>
            <a:r>
              <a:rPr lang="en-US" altLang="zh-CN" dirty="0" smtClean="0">
                <a:solidFill>
                  <a:schemeClr val="tx1"/>
                </a:solidFill>
              </a:rPr>
              <a:t>	</a:t>
            </a:r>
            <a:r>
              <a:rPr lang="zh-CN" altLang="en-US" dirty="0" smtClean="0">
                <a:solidFill>
                  <a:schemeClr val="tx1"/>
                </a:solidFill>
              </a:rPr>
              <a:t>同</a:t>
            </a:r>
            <a:r>
              <a:rPr lang="zh-CN" altLang="en-US" dirty="0">
                <a:solidFill>
                  <a:schemeClr val="tx1"/>
                </a:solidFill>
              </a:rPr>
              <a:t>步数据要求确定的带宽值和确定的最大传送次数。对于同步传送来说，即时的数据传递比完美的精度和数据的完整性更重要一些。应用这类型的传输装置有</a:t>
            </a:r>
            <a:r>
              <a:rPr lang="en-US" altLang="zh-CN" dirty="0">
                <a:solidFill>
                  <a:schemeClr val="tx1"/>
                </a:solidFill>
              </a:rPr>
              <a:t>:USB</a:t>
            </a:r>
            <a:r>
              <a:rPr lang="zh-CN" altLang="en-US" dirty="0">
                <a:solidFill>
                  <a:schemeClr val="tx1"/>
                </a:solidFill>
              </a:rPr>
              <a:t>麦克风、喇叭等装置，如此可以确保播放的频率不会被扭曲。</a:t>
            </a:r>
          </a:p>
        </p:txBody>
      </p:sp>
      <p:sp>
        <p:nvSpPr>
          <p:cNvPr id="5" name="圆角矩形 4"/>
          <p:cNvSpPr/>
          <p:nvPr/>
        </p:nvSpPr>
        <p:spPr>
          <a:xfrm>
            <a:off x="8724900" y="82369"/>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6" name="圆角矩形 5"/>
          <p:cNvSpPr/>
          <p:nvPr/>
        </p:nvSpPr>
        <p:spPr>
          <a:xfrm>
            <a:off x="4212430" y="1008865"/>
            <a:ext cx="3384549"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同步</a:t>
            </a: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传</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输</a:t>
            </a:r>
          </a:p>
        </p:txBody>
      </p:sp>
    </p:spTree>
    <p:extLst>
      <p:ext uri="{BB962C8B-B14F-4D97-AF65-F5344CB8AC3E}">
        <p14:creationId xmlns:p14="http://schemas.microsoft.com/office/powerpoint/2010/main" val="3411884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a:spLocks noChangeArrowheads="1"/>
          </p:cNvSpPr>
          <p:nvPr/>
        </p:nvSpPr>
        <p:spPr bwMode="auto">
          <a:xfrm>
            <a:off x="1833563" y="2990850"/>
            <a:ext cx="8843962"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Comic Sans MS" panose="030F0702030302020204" pitchFamily="66" charset="0"/>
                <a:ea typeface="华文宋体" panose="02010600040101010101" pitchFamily="2" charset="-122"/>
              </a:defRPr>
            </a:lvl1pPr>
            <a:lvl2pPr marL="742950" indent="-285750" eaLnBrk="0" hangingPunct="0">
              <a:defRPr kumimoji="1" b="1">
                <a:solidFill>
                  <a:schemeClr val="tx1"/>
                </a:solidFill>
                <a:latin typeface="Comic Sans MS" panose="030F0702030302020204" pitchFamily="66" charset="0"/>
                <a:ea typeface="华文宋体" panose="02010600040101010101" pitchFamily="2" charset="-122"/>
              </a:defRPr>
            </a:lvl2pPr>
            <a:lvl3pPr marL="1143000" indent="-228600" eaLnBrk="0" hangingPunct="0">
              <a:defRPr kumimoji="1" b="1">
                <a:solidFill>
                  <a:schemeClr val="tx1"/>
                </a:solidFill>
                <a:latin typeface="Comic Sans MS" panose="030F0702030302020204" pitchFamily="66" charset="0"/>
                <a:ea typeface="华文宋体" panose="02010600040101010101" pitchFamily="2" charset="-122"/>
              </a:defRPr>
            </a:lvl3pPr>
            <a:lvl4pPr marL="1600200" indent="-228600" eaLnBrk="0" hangingPunct="0">
              <a:defRPr kumimoji="1" b="1">
                <a:solidFill>
                  <a:schemeClr val="tx1"/>
                </a:solidFill>
                <a:latin typeface="Comic Sans MS" panose="030F0702030302020204" pitchFamily="66" charset="0"/>
                <a:ea typeface="华文宋体" panose="02010600040101010101" pitchFamily="2" charset="-122"/>
              </a:defRPr>
            </a:lvl4pPr>
            <a:lvl5pPr marL="2057400" indent="-228600" eaLnBrk="0" hangingPunct="0">
              <a:defRPr kumimoji="1" b="1">
                <a:solidFill>
                  <a:schemeClr val="tx1"/>
                </a:solidFill>
                <a:latin typeface="Comic Sans MS" panose="030F0702030302020204" pitchFamily="66" charset="0"/>
                <a:ea typeface="华文宋体" panose="02010600040101010101" pitchFamily="2" charset="-122"/>
              </a:defRPr>
            </a:lvl5pPr>
            <a:lvl6pPr marL="25146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6pPr>
            <a:lvl7pPr marL="29718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7pPr>
            <a:lvl8pPr marL="34290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8pPr>
            <a:lvl9pPr marL="38862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9pPr>
          </a:lstStyle>
          <a:p>
            <a:pPr eaLnBrk="1" hangingPunct="1"/>
            <a:r>
              <a:rPr lang="en-US" altLang="zh-CN" dirty="0"/>
              <a:t>1</a:t>
            </a:r>
            <a:r>
              <a:rPr lang="zh-CN" altLang="en-US" dirty="0"/>
              <a:t>、</a:t>
            </a:r>
            <a:r>
              <a:rPr lang="en-US" altLang="zh-CN" dirty="0"/>
              <a:t>USB</a:t>
            </a:r>
            <a:r>
              <a:rPr lang="zh-CN" altLang="en-US" dirty="0"/>
              <a:t>设备插入</a:t>
            </a:r>
            <a:r>
              <a:rPr lang="en-US" altLang="zh-CN" dirty="0"/>
              <a:t>USB</a:t>
            </a:r>
            <a:r>
              <a:rPr lang="zh-CN" altLang="en-US" dirty="0"/>
              <a:t>设备接口（此时设备处于上电状态）；</a:t>
            </a:r>
            <a:endParaRPr lang="en-US" altLang="zh-CN" dirty="0"/>
          </a:p>
          <a:p>
            <a:pPr eaLnBrk="1" hangingPunct="1"/>
            <a:r>
              <a:rPr lang="en-US" altLang="zh-CN" dirty="0"/>
              <a:t>2</a:t>
            </a:r>
            <a:r>
              <a:rPr lang="zh-CN" altLang="en-US" dirty="0"/>
              <a:t>、主机通过接口的上拉电阻读取设备的连接或断开；</a:t>
            </a:r>
            <a:endParaRPr lang="en-US" altLang="zh-CN" dirty="0"/>
          </a:p>
          <a:p>
            <a:pPr eaLnBrk="1" hangingPunct="1"/>
            <a:r>
              <a:rPr lang="en-US" altLang="zh-CN" dirty="0"/>
              <a:t>3</a:t>
            </a:r>
            <a:r>
              <a:rPr lang="zh-CN" altLang="en-US" dirty="0"/>
              <a:t>、主机通过设备空闲时差分线的高低电压来判断设备速度类型；</a:t>
            </a:r>
            <a:endParaRPr lang="en-US" altLang="zh-CN" dirty="0"/>
          </a:p>
          <a:p>
            <a:pPr eaLnBrk="1" hangingPunct="1"/>
            <a:r>
              <a:rPr lang="en-US" altLang="zh-CN" dirty="0"/>
              <a:t>4</a:t>
            </a:r>
            <a:r>
              <a:rPr lang="zh-CN" altLang="en-US" dirty="0"/>
              <a:t>、主机给设备的复位信号；</a:t>
            </a:r>
            <a:endParaRPr lang="en-US" altLang="zh-CN" dirty="0"/>
          </a:p>
          <a:p>
            <a:pPr eaLnBrk="1" hangingPunct="1"/>
            <a:r>
              <a:rPr lang="en-US" altLang="zh-CN" dirty="0"/>
              <a:t>5</a:t>
            </a:r>
            <a:r>
              <a:rPr lang="zh-CN" altLang="en-US" dirty="0"/>
              <a:t>、设备复位后，与主机建立一个默认管道，设备上有一个默认端点</a:t>
            </a:r>
            <a:r>
              <a:rPr lang="en-US" altLang="zh-CN" dirty="0"/>
              <a:t>0</a:t>
            </a:r>
            <a:r>
              <a:rPr lang="zh-CN" altLang="en-US" dirty="0"/>
              <a:t>；</a:t>
            </a:r>
            <a:endParaRPr lang="en-US" altLang="zh-CN" dirty="0"/>
          </a:p>
          <a:p>
            <a:pPr eaLnBrk="1" hangingPunct="1"/>
            <a:r>
              <a:rPr lang="en-US" altLang="zh-CN" dirty="0"/>
              <a:t>6</a:t>
            </a:r>
            <a:r>
              <a:rPr lang="zh-CN" altLang="en-US" dirty="0"/>
              <a:t>、主机给出一个读取设备最大包长度的请求，通过默认管道，设备给出最大包信息；</a:t>
            </a:r>
            <a:endParaRPr lang="en-US" altLang="zh-CN" dirty="0"/>
          </a:p>
          <a:p>
            <a:pPr eaLnBrk="1" hangingPunct="1"/>
            <a:r>
              <a:rPr lang="en-US" altLang="zh-CN" dirty="0"/>
              <a:t>7</a:t>
            </a:r>
            <a:r>
              <a:rPr lang="zh-CN" altLang="en-US" dirty="0"/>
              <a:t>、主机给设备分配一个真正的地址；</a:t>
            </a:r>
            <a:endParaRPr lang="en-US" altLang="zh-CN" dirty="0"/>
          </a:p>
          <a:p>
            <a:pPr eaLnBrk="1" hangingPunct="1"/>
            <a:r>
              <a:rPr lang="en-US" altLang="zh-CN" dirty="0"/>
              <a:t>8</a:t>
            </a:r>
            <a:r>
              <a:rPr lang="zh-CN" altLang="en-US" dirty="0"/>
              <a:t>、主机获取设备信息；</a:t>
            </a:r>
            <a:endParaRPr lang="en-US" altLang="zh-CN" dirty="0"/>
          </a:p>
          <a:p>
            <a:pPr eaLnBrk="1" hangingPunct="1"/>
            <a:r>
              <a:rPr lang="en-US" altLang="zh-CN" dirty="0"/>
              <a:t>9</a:t>
            </a:r>
            <a:r>
              <a:rPr lang="zh-CN" altLang="en-US" dirty="0"/>
              <a:t>、主机根据设备的信息给设备挂载驱动；</a:t>
            </a:r>
            <a:endParaRPr lang="en-US" altLang="zh-CN" dirty="0"/>
          </a:p>
          <a:p>
            <a:pPr eaLnBrk="1" hangingPunct="1"/>
            <a:r>
              <a:rPr lang="en-US" altLang="zh-CN" dirty="0"/>
              <a:t>10</a:t>
            </a:r>
            <a:r>
              <a:rPr lang="zh-CN" altLang="en-US" dirty="0"/>
              <a:t>、主机和设备可以通信。</a:t>
            </a:r>
          </a:p>
        </p:txBody>
      </p:sp>
      <p:sp>
        <p:nvSpPr>
          <p:cNvPr id="6" name="圆角矩形 5"/>
          <p:cNvSpPr/>
          <p:nvPr/>
        </p:nvSpPr>
        <p:spPr>
          <a:xfrm>
            <a:off x="147638" y="86603"/>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7" name="圆角矩形 6"/>
          <p:cNvSpPr/>
          <p:nvPr/>
        </p:nvSpPr>
        <p:spPr>
          <a:xfrm>
            <a:off x="3221830" y="1323190"/>
            <a:ext cx="5674520"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上电枚举过程</a:t>
            </a:r>
          </a:p>
        </p:txBody>
      </p:sp>
    </p:spTree>
    <p:extLst>
      <p:ext uri="{BB962C8B-B14F-4D97-AF65-F5344CB8AC3E}">
        <p14:creationId xmlns:p14="http://schemas.microsoft.com/office/powerpoint/2010/main" val="2985156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a:spLocks noGrp="1" noChangeArrowheads="1"/>
          </p:cNvSpPr>
          <p:nvPr>
            <p:ph idx="1"/>
          </p:nvPr>
        </p:nvSpPr>
        <p:spPr bwMode="auto">
          <a:xfrm>
            <a:off x="760411" y="2597687"/>
            <a:ext cx="10031413" cy="207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Comic Sans MS" panose="030F0702030302020204" pitchFamily="66" charset="0"/>
                <a:ea typeface="华文宋体" panose="02010600040101010101" pitchFamily="2" charset="-122"/>
              </a:defRPr>
            </a:lvl1pPr>
            <a:lvl2pPr marL="742950" indent="-285750" eaLnBrk="0" hangingPunct="0">
              <a:defRPr kumimoji="1" b="1">
                <a:solidFill>
                  <a:schemeClr val="tx1"/>
                </a:solidFill>
                <a:latin typeface="Comic Sans MS" panose="030F0702030302020204" pitchFamily="66" charset="0"/>
                <a:ea typeface="华文宋体" panose="02010600040101010101" pitchFamily="2" charset="-122"/>
              </a:defRPr>
            </a:lvl2pPr>
            <a:lvl3pPr marL="1143000" indent="-228600" eaLnBrk="0" hangingPunct="0">
              <a:defRPr kumimoji="1" b="1">
                <a:solidFill>
                  <a:schemeClr val="tx1"/>
                </a:solidFill>
                <a:latin typeface="Comic Sans MS" panose="030F0702030302020204" pitchFamily="66" charset="0"/>
                <a:ea typeface="华文宋体" panose="02010600040101010101" pitchFamily="2" charset="-122"/>
              </a:defRPr>
            </a:lvl3pPr>
            <a:lvl4pPr marL="1600200" indent="-228600" eaLnBrk="0" hangingPunct="0">
              <a:defRPr kumimoji="1" b="1">
                <a:solidFill>
                  <a:schemeClr val="tx1"/>
                </a:solidFill>
                <a:latin typeface="Comic Sans MS" panose="030F0702030302020204" pitchFamily="66" charset="0"/>
                <a:ea typeface="华文宋体" panose="02010600040101010101" pitchFamily="2" charset="-122"/>
              </a:defRPr>
            </a:lvl4pPr>
            <a:lvl5pPr marL="2057400" indent="-228600" eaLnBrk="0" hangingPunct="0">
              <a:defRPr kumimoji="1" b="1">
                <a:solidFill>
                  <a:schemeClr val="tx1"/>
                </a:solidFill>
                <a:latin typeface="Comic Sans MS" panose="030F0702030302020204" pitchFamily="66" charset="0"/>
                <a:ea typeface="华文宋体" panose="02010600040101010101" pitchFamily="2" charset="-122"/>
              </a:defRPr>
            </a:lvl5pPr>
            <a:lvl6pPr marL="25146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6pPr>
            <a:lvl7pPr marL="29718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7pPr>
            <a:lvl8pPr marL="34290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8pPr>
            <a:lvl9pPr marL="38862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9pPr>
          </a:lstStyle>
          <a:p>
            <a:pPr eaLnBrk="1" hangingPunct="1"/>
            <a:r>
              <a:rPr lang="en-US" altLang="zh-CN" dirty="0"/>
              <a:t>     USB3.0</a:t>
            </a:r>
            <a:r>
              <a:rPr lang="zh-CN" altLang="en-US" dirty="0"/>
              <a:t>传输速度比</a:t>
            </a:r>
            <a:r>
              <a:rPr lang="en-US" altLang="zh-CN" dirty="0"/>
              <a:t>USB2.0</a:t>
            </a:r>
            <a:r>
              <a:rPr lang="zh-CN" altLang="en-US" dirty="0"/>
              <a:t>快了</a:t>
            </a:r>
            <a:r>
              <a:rPr lang="en-US" altLang="zh-CN" dirty="0"/>
              <a:t>10</a:t>
            </a:r>
            <a:r>
              <a:rPr lang="zh-CN" altLang="en-US" dirty="0"/>
              <a:t>倍。更高的带宽和传输速度满足了高清视频、</a:t>
            </a:r>
            <a:r>
              <a:rPr lang="en-US" altLang="zh-CN" dirty="0"/>
              <a:t>TB</a:t>
            </a:r>
            <a:r>
              <a:rPr lang="zh-CN" altLang="en-US" dirty="0"/>
              <a:t>（</a:t>
            </a:r>
            <a:r>
              <a:rPr lang="en-US" altLang="zh-CN" dirty="0"/>
              <a:t>1000GB</a:t>
            </a:r>
            <a:r>
              <a:rPr lang="zh-CN" altLang="en-US" dirty="0"/>
              <a:t>）级的存储设备、高达千万像素数码相机、大容量的手机以及便携媒体播放器需求。如果拷贝一个高清电影或者更大的数据文件，现有的</a:t>
            </a:r>
            <a:r>
              <a:rPr lang="en-US" altLang="zh-CN" dirty="0"/>
              <a:t>USB2.0</a:t>
            </a:r>
            <a:r>
              <a:rPr lang="zh-CN" altLang="en-US" dirty="0"/>
              <a:t>肯定会让你抓狂。因此对数据传输速度有较高需求的用户来说，</a:t>
            </a:r>
            <a:r>
              <a:rPr lang="en-US" altLang="zh-CN" dirty="0"/>
              <a:t>USB 3.0</a:t>
            </a:r>
            <a:r>
              <a:rPr lang="zh-CN" altLang="en-US" dirty="0"/>
              <a:t>接口不是奢侈品，而是必需品。</a:t>
            </a:r>
          </a:p>
          <a:p>
            <a:pPr eaLnBrk="1" hangingPunct="1"/>
            <a:r>
              <a:rPr lang="zh-CN" altLang="en-US" dirty="0"/>
              <a:t>     </a:t>
            </a:r>
            <a:r>
              <a:rPr lang="zh-CN" altLang="en-US" dirty="0" smtClean="0"/>
              <a:t>例如对于传</a:t>
            </a:r>
            <a:r>
              <a:rPr lang="zh-CN" altLang="en-US" dirty="0"/>
              <a:t>输</a:t>
            </a:r>
            <a:r>
              <a:rPr lang="en-US" altLang="zh-CN" dirty="0"/>
              <a:t>1G</a:t>
            </a:r>
            <a:r>
              <a:rPr lang="zh-CN" altLang="en-US" dirty="0"/>
              <a:t>大小的文件，</a:t>
            </a:r>
            <a:r>
              <a:rPr lang="en-US" altLang="zh-CN" dirty="0"/>
              <a:t>USB2.0</a:t>
            </a:r>
            <a:r>
              <a:rPr lang="zh-CN" altLang="en-US" dirty="0"/>
              <a:t>需要</a:t>
            </a:r>
            <a:r>
              <a:rPr lang="en-US" altLang="zh-CN" dirty="0"/>
              <a:t>33</a:t>
            </a:r>
            <a:r>
              <a:rPr lang="zh-CN" altLang="en-US" dirty="0"/>
              <a:t>秒，而</a:t>
            </a:r>
            <a:r>
              <a:rPr lang="en-US" altLang="zh-CN" dirty="0"/>
              <a:t>USB3.0</a:t>
            </a:r>
            <a:r>
              <a:rPr lang="zh-CN" altLang="en-US" dirty="0"/>
              <a:t>只需要</a:t>
            </a:r>
            <a:r>
              <a:rPr lang="en-US" altLang="zh-CN" dirty="0"/>
              <a:t>3.3</a:t>
            </a:r>
            <a:r>
              <a:rPr lang="zh-CN" altLang="en-US" dirty="0"/>
              <a:t>秒。 </a:t>
            </a:r>
          </a:p>
        </p:txBody>
      </p:sp>
      <p:sp>
        <p:nvSpPr>
          <p:cNvPr id="8" name="圆角矩形 7"/>
          <p:cNvSpPr/>
          <p:nvPr/>
        </p:nvSpPr>
        <p:spPr>
          <a:xfrm>
            <a:off x="3867149" y="453844"/>
            <a:ext cx="4638675" cy="1070156"/>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48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发展前景</a:t>
            </a:r>
            <a:endParaRPr lang="zh-CN" altLang="en-US" sz="48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336201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3"/>
          <p:cNvSpPr>
            <a:spLocks noGrp="1"/>
          </p:cNvSpPr>
          <p:nvPr>
            <p:ph type="sldNum" sz="quarter" idx="10"/>
          </p:nvPr>
        </p:nvSpPr>
        <p:spPr/>
        <p:txBody>
          <a:bodyPr/>
          <a:lstStyle/>
          <a:p>
            <a:r>
              <a:rPr lang="zh-CN" altLang="en-US"/>
              <a:t> </a:t>
            </a:r>
            <a:fld id="{7652244B-6533-4B9B-9767-6A08995A102C}" type="slidenum">
              <a:rPr lang="zh-CN" altLang="en-US"/>
              <a:pPr/>
              <a:t>2</a:t>
            </a:fld>
            <a:r>
              <a:rPr lang="en-US" altLang="zh-CN"/>
              <a:t> </a:t>
            </a:r>
          </a:p>
        </p:txBody>
      </p:sp>
      <p:sp>
        <p:nvSpPr>
          <p:cNvPr id="2" name="文本框 1"/>
          <p:cNvSpPr txBox="1"/>
          <p:nvPr/>
        </p:nvSpPr>
        <p:spPr>
          <a:xfrm>
            <a:off x="310979" y="1582716"/>
            <a:ext cx="6821488" cy="461665"/>
          </a:xfrm>
          <a:prstGeom prst="rect">
            <a:avLst/>
          </a:prstGeom>
          <a:noFill/>
        </p:spPr>
        <p:txBody>
          <a:bodyPr wrap="square" rtlCol="0">
            <a:spAutoFit/>
          </a:bodyPr>
          <a:lstStyle/>
          <a:p>
            <a:r>
              <a:rPr lang="en-US" altLang="zh-CN" sz="2400" dirty="0" smtClean="0"/>
              <a:t>        </a:t>
            </a:r>
            <a:endParaRPr lang="zh-CN" altLang="en-US" sz="2400" dirty="0"/>
          </a:p>
        </p:txBody>
      </p:sp>
      <p:sp>
        <p:nvSpPr>
          <p:cNvPr id="8" name="圆角矩形 7"/>
          <p:cNvSpPr/>
          <p:nvPr/>
        </p:nvSpPr>
        <p:spPr>
          <a:xfrm>
            <a:off x="3140182" y="352644"/>
            <a:ext cx="6522930" cy="704850"/>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smtClean="0">
                <a:solidFill>
                  <a:srgbClr val="FF0000"/>
                </a:solidFill>
                <a:latin typeface="华文楷体" panose="02010600040101010101" pitchFamily="2" charset="-122"/>
                <a:ea typeface="华文楷体" panose="02010600040101010101" pitchFamily="2" charset="-122"/>
              </a:rPr>
              <a:t>USB3.0</a:t>
            </a:r>
            <a:r>
              <a:rPr lang="zh-CN" altLang="en-US" sz="5400" b="1" dirty="0">
                <a:solidFill>
                  <a:srgbClr val="FF0000"/>
                </a:solidFill>
                <a:latin typeface="华文行楷" panose="02010800040101010101" pitchFamily="2" charset="-122"/>
                <a:ea typeface="华文行楷" panose="02010800040101010101" pitchFamily="2" charset="-122"/>
              </a:rPr>
              <a:t>技术概述</a:t>
            </a:r>
          </a:p>
        </p:txBody>
      </p:sp>
      <p:sp>
        <p:nvSpPr>
          <p:cNvPr id="3" name="矩形 2"/>
          <p:cNvSpPr/>
          <p:nvPr/>
        </p:nvSpPr>
        <p:spPr>
          <a:xfrm>
            <a:off x="3849795" y="2951951"/>
            <a:ext cx="4665555" cy="2554545"/>
          </a:xfrm>
          <a:prstGeom prst="rect">
            <a:avLst/>
          </a:prstGeom>
        </p:spPr>
        <p:txBody>
          <a:bodyPr wrap="square">
            <a:spAutoFit/>
          </a:bodyPr>
          <a:lstStyle/>
          <a:p>
            <a:r>
              <a:rPr lang="en-US" altLang="zh-CN" sz="3200" dirty="0"/>
              <a:t>1.USB</a:t>
            </a:r>
            <a:r>
              <a:rPr lang="zh-CN" altLang="en-US" sz="3200" dirty="0"/>
              <a:t>发展现</a:t>
            </a:r>
            <a:r>
              <a:rPr lang="zh-CN" altLang="en-US" sz="3200" dirty="0" smtClean="0"/>
              <a:t>状</a:t>
            </a:r>
            <a:endParaRPr lang="en-US" altLang="zh-CN" sz="3200" dirty="0" smtClean="0"/>
          </a:p>
          <a:p>
            <a:endParaRPr lang="zh-CN" altLang="en-US" sz="3200" dirty="0"/>
          </a:p>
          <a:p>
            <a:r>
              <a:rPr lang="en-US" altLang="zh-CN" sz="3200" dirty="0"/>
              <a:t>2.USB3.0</a:t>
            </a:r>
            <a:r>
              <a:rPr lang="zh-CN" altLang="en-US" sz="3200" dirty="0"/>
              <a:t>技术解</a:t>
            </a:r>
            <a:r>
              <a:rPr lang="zh-CN" altLang="en-US" sz="3200" dirty="0" smtClean="0"/>
              <a:t>析</a:t>
            </a:r>
            <a:endParaRPr lang="en-US" altLang="zh-CN" sz="3200" dirty="0" smtClean="0"/>
          </a:p>
          <a:p>
            <a:endParaRPr lang="zh-CN" altLang="en-US" sz="3200" dirty="0"/>
          </a:p>
          <a:p>
            <a:r>
              <a:rPr lang="en-US" altLang="zh-CN" sz="3200" dirty="0"/>
              <a:t>3.USB3.0</a:t>
            </a:r>
            <a:r>
              <a:rPr lang="zh-CN" altLang="en-US" sz="3200" dirty="0"/>
              <a:t>的发展前</a:t>
            </a:r>
            <a:r>
              <a:rPr lang="zh-CN" altLang="en-US" sz="3200" dirty="0" smtClean="0"/>
              <a:t>景</a:t>
            </a:r>
            <a:endParaRPr lang="zh-CN" altLang="en-US" sz="3200" dirty="0"/>
          </a:p>
        </p:txBody>
      </p:sp>
      <p:sp>
        <p:nvSpPr>
          <p:cNvPr id="5" name="日期占位符 4"/>
          <p:cNvSpPr>
            <a:spLocks noGrp="1"/>
          </p:cNvSpPr>
          <p:nvPr>
            <p:ph type="dt" sz="half" idx="10"/>
          </p:nvPr>
        </p:nvSpPr>
        <p:spPr/>
        <p:txBody>
          <a:bodyPr/>
          <a:lstStyle/>
          <a:p>
            <a:fld id="{D838340A-DEC9-4C3D-A107-926515B3A0E0}" type="datetime1">
              <a:rPr lang="en-US" altLang="zh-CN" smtClean="0"/>
              <a:t>7/31/2017</a:t>
            </a:fld>
            <a:endParaRPr lang="en-US" dirty="0"/>
          </a:p>
        </p:txBody>
      </p:sp>
      <p:sp>
        <p:nvSpPr>
          <p:cNvPr id="6" name="页脚占位符 5"/>
          <p:cNvSpPr>
            <a:spLocks noGrp="1"/>
          </p:cNvSpPr>
          <p:nvPr>
            <p:ph type="ftr" sz="quarter" idx="11"/>
          </p:nvPr>
        </p:nvSpPr>
        <p:spPr/>
        <p:txBody>
          <a:bodyPr/>
          <a:lstStyle/>
          <a:p>
            <a:r>
              <a:rPr lang="zh-CN" altLang="en-US" dirty="0" smtClean="0"/>
              <a:t>小梅哥</a:t>
            </a:r>
            <a:r>
              <a:rPr lang="en-US" altLang="zh-CN" dirty="0" smtClean="0"/>
              <a:t>FPGA</a:t>
            </a:r>
            <a:r>
              <a:rPr lang="zh-CN" altLang="en-US" dirty="0" smtClean="0"/>
              <a:t>团队 提供</a:t>
            </a:r>
            <a:r>
              <a:rPr lang="en-US" altLang="zh-CN" dirty="0" smtClean="0"/>
              <a:t>FPGA</a:t>
            </a:r>
            <a:r>
              <a:rPr lang="zh-CN" altLang="en-US" dirty="0" smtClean="0"/>
              <a:t>开发板、实地</a:t>
            </a:r>
            <a:r>
              <a:rPr lang="en-US" altLang="zh-CN" dirty="0" smtClean="0"/>
              <a:t>+</a:t>
            </a:r>
            <a:r>
              <a:rPr lang="zh-CN" altLang="en-US" dirty="0" smtClean="0"/>
              <a:t>网络培训、项目研发服务</a:t>
            </a:r>
            <a:endParaRPr lang="en-US" dirty="0"/>
          </a:p>
        </p:txBody>
      </p:sp>
    </p:spTree>
    <p:extLst>
      <p:ext uri="{BB962C8B-B14F-4D97-AF65-F5344CB8AC3E}">
        <p14:creationId xmlns:p14="http://schemas.microsoft.com/office/powerpoint/2010/main" val="41377240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3"/>
          <p:cNvSpPr>
            <a:spLocks noGrp="1"/>
          </p:cNvSpPr>
          <p:nvPr>
            <p:ph type="sldNum" sz="quarter" idx="10"/>
          </p:nvPr>
        </p:nvSpPr>
        <p:spPr/>
        <p:txBody>
          <a:bodyPr/>
          <a:lstStyle/>
          <a:p>
            <a:r>
              <a:rPr lang="zh-CN" altLang="en-US"/>
              <a:t> </a:t>
            </a:r>
            <a:fld id="{7652244B-6533-4B9B-9767-6A08995A102C}" type="slidenum">
              <a:rPr lang="zh-CN" altLang="en-US"/>
              <a:pPr/>
              <a:t>20</a:t>
            </a:fld>
            <a:r>
              <a:rPr lang="en-US" altLang="zh-CN"/>
              <a:t> </a:t>
            </a:r>
          </a:p>
        </p:txBody>
      </p:sp>
      <p:sp>
        <p:nvSpPr>
          <p:cNvPr id="2" name="文本框 1"/>
          <p:cNvSpPr txBox="1"/>
          <p:nvPr/>
        </p:nvSpPr>
        <p:spPr>
          <a:xfrm>
            <a:off x="310979" y="1582716"/>
            <a:ext cx="6821488" cy="461665"/>
          </a:xfrm>
          <a:prstGeom prst="rect">
            <a:avLst/>
          </a:prstGeom>
          <a:noFill/>
        </p:spPr>
        <p:txBody>
          <a:bodyPr wrap="square" rtlCol="0">
            <a:spAutoFit/>
          </a:bodyPr>
          <a:lstStyle/>
          <a:p>
            <a:r>
              <a:rPr lang="en-US" altLang="zh-CN" sz="2400" dirty="0" smtClean="0"/>
              <a:t>        </a:t>
            </a:r>
            <a:endParaRPr lang="zh-CN" altLang="en-US" sz="2400" dirty="0"/>
          </a:p>
        </p:txBody>
      </p:sp>
      <p:sp>
        <p:nvSpPr>
          <p:cNvPr id="8" name="圆角矩形 7"/>
          <p:cNvSpPr/>
          <p:nvPr/>
        </p:nvSpPr>
        <p:spPr>
          <a:xfrm>
            <a:off x="1592370" y="457448"/>
            <a:ext cx="8985014" cy="704850"/>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smtClean="0">
                <a:solidFill>
                  <a:srgbClr val="FF0000"/>
                </a:solidFill>
                <a:latin typeface="+mn-ea"/>
              </a:rPr>
              <a:t>USB3.0</a:t>
            </a:r>
            <a:r>
              <a:rPr lang="zh-CN" altLang="en-US" sz="5400" b="1" dirty="0">
                <a:solidFill>
                  <a:srgbClr val="FF0000"/>
                </a:solidFill>
                <a:latin typeface="华文行楷" panose="02010800040101010101" pitchFamily="2" charset="-122"/>
                <a:ea typeface="华文行楷" panose="02010800040101010101" pitchFamily="2" charset="-122"/>
              </a:rPr>
              <a:t>传输</a:t>
            </a:r>
            <a:r>
              <a:rPr lang="zh-CN" altLang="en-US" sz="5400" b="1" dirty="0" smtClean="0">
                <a:solidFill>
                  <a:srgbClr val="FF0000"/>
                </a:solidFill>
                <a:latin typeface="华文行楷" panose="02010800040101010101" pitchFamily="2" charset="-122"/>
                <a:ea typeface="华文行楷" panose="02010800040101010101" pitchFamily="2" charset="-122"/>
              </a:rPr>
              <a:t>实</a:t>
            </a:r>
            <a:r>
              <a:rPr lang="zh-CN" altLang="en-US" sz="5400" b="1" dirty="0">
                <a:solidFill>
                  <a:srgbClr val="FF0000"/>
                </a:solidFill>
                <a:latin typeface="华文行楷" panose="02010800040101010101" pitchFamily="2" charset="-122"/>
                <a:ea typeface="华文行楷" panose="02010800040101010101" pitchFamily="2" charset="-122"/>
              </a:rPr>
              <a:t>现方</a:t>
            </a:r>
            <a:r>
              <a:rPr lang="zh-CN" altLang="en-US" sz="5400" b="1" dirty="0" smtClean="0">
                <a:solidFill>
                  <a:srgbClr val="FF0000"/>
                </a:solidFill>
                <a:latin typeface="华文行楷" panose="02010800040101010101" pitchFamily="2" charset="-122"/>
                <a:ea typeface="华文行楷" panose="02010800040101010101" pitchFamily="2" charset="-122"/>
              </a:rPr>
              <a:t>案</a:t>
            </a:r>
            <a:endParaRPr lang="zh-CN" altLang="en-US" sz="5400" b="1" dirty="0">
              <a:solidFill>
                <a:srgbClr val="FF0000"/>
              </a:solidFill>
              <a:latin typeface="华文行楷" panose="02010800040101010101" pitchFamily="2" charset="-122"/>
              <a:ea typeface="华文行楷" panose="02010800040101010101" pitchFamily="2" charset="-122"/>
            </a:endParaRPr>
          </a:p>
        </p:txBody>
      </p:sp>
      <p:sp>
        <p:nvSpPr>
          <p:cNvPr id="6" name="矩形 5"/>
          <p:cNvSpPr/>
          <p:nvPr/>
        </p:nvSpPr>
        <p:spPr>
          <a:xfrm>
            <a:off x="3036175" y="2201882"/>
            <a:ext cx="6097403" cy="3970318"/>
          </a:xfrm>
          <a:prstGeom prst="rect">
            <a:avLst/>
          </a:prstGeom>
        </p:spPr>
        <p:txBody>
          <a:bodyPr wrap="square">
            <a:spAutoFit/>
          </a:bodyPr>
          <a:lstStyle/>
          <a:p>
            <a:r>
              <a:rPr lang="en-US" altLang="zh-CN" dirty="0" smtClean="0"/>
              <a:t>USB3.0 PHY + FPGA + USB3.0 IP</a:t>
            </a:r>
            <a:r>
              <a:rPr lang="zh-CN" altLang="en-US" dirty="0" smtClean="0"/>
              <a:t>核</a:t>
            </a:r>
            <a:endParaRPr lang="en-US" altLang="zh-CN" dirty="0" smtClean="0"/>
          </a:p>
          <a:p>
            <a:r>
              <a:rPr lang="en-US" altLang="zh-CN" dirty="0"/>
              <a:t>	</a:t>
            </a:r>
            <a:r>
              <a:rPr lang="zh-CN" altLang="en-US" dirty="0"/>
              <a:t>常</a:t>
            </a:r>
            <a:r>
              <a:rPr lang="zh-CN" altLang="en-US" dirty="0" smtClean="0"/>
              <a:t>见的</a:t>
            </a:r>
            <a:r>
              <a:rPr lang="en-US" altLang="zh-CN" dirty="0" smtClean="0"/>
              <a:t>USB3.0PHY</a:t>
            </a:r>
            <a:r>
              <a:rPr lang="zh-CN" altLang="en-US" dirty="0" smtClean="0"/>
              <a:t>芯片如</a:t>
            </a:r>
            <a:r>
              <a:rPr lang="en-US" altLang="zh-CN" dirty="0" smtClean="0"/>
              <a:t>TUSB1310</a:t>
            </a:r>
            <a:r>
              <a:rPr lang="zh-CN" altLang="en-US" dirty="0" smtClean="0"/>
              <a:t>，需要与</a:t>
            </a:r>
            <a:r>
              <a:rPr lang="en-US" altLang="zh-CN" dirty="0" smtClean="0"/>
              <a:t>FPGA</a:t>
            </a:r>
            <a:r>
              <a:rPr lang="zh-CN" altLang="en-US" dirty="0" smtClean="0"/>
              <a:t>或</a:t>
            </a:r>
            <a:r>
              <a:rPr lang="en-US" altLang="zh-CN" dirty="0" smtClean="0"/>
              <a:t>	</a:t>
            </a:r>
            <a:r>
              <a:rPr lang="zh-CN" altLang="en-US" dirty="0" smtClean="0"/>
              <a:t>高端</a:t>
            </a:r>
            <a:r>
              <a:rPr lang="en-US" altLang="zh-CN" dirty="0" smtClean="0"/>
              <a:t>DSP</a:t>
            </a:r>
            <a:r>
              <a:rPr lang="zh-CN" altLang="en-US" dirty="0" smtClean="0"/>
              <a:t>、</a:t>
            </a:r>
            <a:r>
              <a:rPr lang="en-US" altLang="zh-CN" dirty="0" smtClean="0"/>
              <a:t>ARM</a:t>
            </a:r>
            <a:r>
              <a:rPr lang="zh-CN" altLang="en-US" dirty="0" smtClean="0"/>
              <a:t>芯片配合使用</a:t>
            </a:r>
            <a:endParaRPr lang="en-US" altLang="zh-CN" dirty="0" smtClean="0"/>
          </a:p>
          <a:p>
            <a:endParaRPr lang="en-US" altLang="zh-CN" dirty="0"/>
          </a:p>
          <a:p>
            <a:r>
              <a:rPr lang="en-US" altLang="zh-CN" dirty="0" smtClean="0"/>
              <a:t>USB3.0</a:t>
            </a:r>
            <a:r>
              <a:rPr lang="zh-CN" altLang="en-US" dirty="0" smtClean="0"/>
              <a:t>集成型协议芯片</a:t>
            </a:r>
            <a:endParaRPr lang="en-US" altLang="zh-CN" dirty="0"/>
          </a:p>
          <a:p>
            <a:r>
              <a:rPr lang="en-US" altLang="zh-CN" dirty="0" smtClean="0"/>
              <a:t>	</a:t>
            </a:r>
            <a:r>
              <a:rPr lang="zh-CN" altLang="en-US" dirty="0" smtClean="0"/>
              <a:t>如</a:t>
            </a:r>
            <a:r>
              <a:rPr lang="en-US" altLang="zh-CN" dirty="0" smtClean="0"/>
              <a:t>Cypress</a:t>
            </a:r>
            <a:r>
              <a:rPr lang="zh-CN" altLang="en-US" dirty="0" smtClean="0"/>
              <a:t>的</a:t>
            </a:r>
            <a:r>
              <a:rPr lang="en-US" altLang="zh-CN" dirty="0" smtClean="0"/>
              <a:t>CYUSB3014</a:t>
            </a:r>
            <a:r>
              <a:rPr lang="zh-CN" altLang="en-US" dirty="0" smtClean="0"/>
              <a:t>（</a:t>
            </a:r>
            <a:r>
              <a:rPr lang="en-US" altLang="zh-CN" dirty="0" smtClean="0"/>
              <a:t>FX3</a:t>
            </a:r>
            <a:r>
              <a:rPr lang="zh-CN" altLang="en-US" dirty="0" smtClean="0"/>
              <a:t>）</a:t>
            </a:r>
            <a:endParaRPr lang="en-US" altLang="zh-CN" dirty="0" smtClean="0"/>
          </a:p>
          <a:p>
            <a:r>
              <a:rPr lang="en-US" altLang="zh-CN" dirty="0"/>
              <a:t>	</a:t>
            </a:r>
            <a:r>
              <a:rPr lang="en-US" altLang="zh-CN" dirty="0" smtClean="0"/>
              <a:t>FTDI</a:t>
            </a:r>
            <a:r>
              <a:rPr lang="zh-CN" altLang="en-US" dirty="0" smtClean="0"/>
              <a:t>的</a:t>
            </a:r>
            <a:r>
              <a:rPr lang="en-US" altLang="zh-CN" dirty="0" smtClean="0"/>
              <a:t>FT600</a:t>
            </a:r>
            <a:r>
              <a:rPr lang="zh-CN" altLang="en-US" dirty="0" smtClean="0"/>
              <a:t>、</a:t>
            </a:r>
            <a:r>
              <a:rPr lang="en-US" altLang="zh-CN" dirty="0" smtClean="0"/>
              <a:t>FT601</a:t>
            </a:r>
          </a:p>
          <a:p>
            <a:r>
              <a:rPr lang="en-US" altLang="zh-CN" dirty="0"/>
              <a:t>	</a:t>
            </a:r>
            <a:r>
              <a:rPr lang="en-US" altLang="zh-CN" dirty="0" smtClean="0"/>
              <a:t>……</a:t>
            </a:r>
          </a:p>
          <a:p>
            <a:endParaRPr lang="en-US" altLang="zh-CN" dirty="0" smtClean="0"/>
          </a:p>
          <a:p>
            <a:r>
              <a:rPr lang="zh-CN" altLang="en-US" dirty="0"/>
              <a:t>其</a:t>
            </a:r>
            <a:r>
              <a:rPr lang="zh-CN" altLang="en-US" dirty="0" smtClean="0"/>
              <a:t>他高端</a:t>
            </a:r>
            <a:r>
              <a:rPr lang="en-US" altLang="zh-CN" dirty="0" smtClean="0"/>
              <a:t>ARM</a:t>
            </a:r>
            <a:r>
              <a:rPr lang="zh-CN" altLang="en-US" dirty="0" smtClean="0"/>
              <a:t>处理器</a:t>
            </a:r>
            <a:endParaRPr lang="en-US" altLang="zh-CN" dirty="0" smtClean="0"/>
          </a:p>
          <a:p>
            <a:r>
              <a:rPr lang="en-US" altLang="zh-CN" dirty="0"/>
              <a:t>	</a:t>
            </a:r>
            <a:r>
              <a:rPr lang="zh-CN" altLang="en-US" dirty="0" smtClean="0"/>
              <a:t>瑞芯微</a:t>
            </a:r>
            <a:r>
              <a:rPr lang="en-US" altLang="zh-CN" dirty="0" smtClean="0"/>
              <a:t>RK3399</a:t>
            </a:r>
            <a:r>
              <a:rPr lang="zh-CN" altLang="en-US" dirty="0"/>
              <a:t>系列</a:t>
            </a:r>
            <a:endParaRPr lang="en-US" altLang="zh-CN" dirty="0"/>
          </a:p>
          <a:p>
            <a:r>
              <a:rPr lang="en-US" altLang="zh-CN" dirty="0"/>
              <a:t>	</a:t>
            </a:r>
            <a:r>
              <a:rPr lang="zh-CN" altLang="en-US" dirty="0" smtClean="0"/>
              <a:t>麒麟</a:t>
            </a:r>
            <a:r>
              <a:rPr lang="en-US" altLang="zh-CN" dirty="0" smtClean="0"/>
              <a:t>960</a:t>
            </a:r>
          </a:p>
          <a:p>
            <a:r>
              <a:rPr lang="en-US" altLang="zh-CN" dirty="0"/>
              <a:t>	</a:t>
            </a:r>
            <a:r>
              <a:rPr lang="en-US" altLang="zh-CN" dirty="0" smtClean="0"/>
              <a:t>……</a:t>
            </a:r>
          </a:p>
          <a:p>
            <a:r>
              <a:rPr lang="en-US" altLang="zh-CN" dirty="0"/>
              <a:t>	</a:t>
            </a:r>
            <a:endParaRPr lang="en-US" altLang="zh-CN" dirty="0" smtClean="0"/>
          </a:p>
        </p:txBody>
      </p:sp>
    </p:spTree>
    <p:extLst>
      <p:ext uri="{BB962C8B-B14F-4D97-AF65-F5344CB8AC3E}">
        <p14:creationId xmlns:p14="http://schemas.microsoft.com/office/powerpoint/2010/main" val="4100767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7562" y="363007"/>
            <a:ext cx="8534400" cy="1507067"/>
          </a:xfrm>
        </p:spPr>
        <p:txBody>
          <a:bodyPr/>
          <a:lstStyle/>
          <a:p>
            <a:r>
              <a:rPr lang="en-US" altLang="zh-CN" dirty="0"/>
              <a:t>USB3.0 PHY + FPGA + USB3.0 IP</a:t>
            </a:r>
            <a:r>
              <a:rPr lang="zh-CN" altLang="en-US" dirty="0"/>
              <a:t>核</a:t>
            </a:r>
            <a:r>
              <a:rPr lang="en-US" altLang="zh-CN" dirty="0"/>
              <a:t/>
            </a:r>
            <a:br>
              <a:rPr lang="en-US" altLang="zh-CN" dirty="0"/>
            </a:br>
            <a:endParaRPr lang="zh-CN" altLang="en-US" dirty="0"/>
          </a:p>
        </p:txBody>
      </p:sp>
      <p:sp>
        <p:nvSpPr>
          <p:cNvPr id="3" name="内容占位符 2"/>
          <p:cNvSpPr>
            <a:spLocks noGrp="1"/>
          </p:cNvSpPr>
          <p:nvPr>
            <p:ph idx="1"/>
          </p:nvPr>
        </p:nvSpPr>
        <p:spPr>
          <a:xfrm>
            <a:off x="1674812" y="2181225"/>
            <a:ext cx="8534400" cy="3615267"/>
          </a:xfrm>
        </p:spPr>
        <p:txBody>
          <a:bodyPr/>
          <a:lstStyle/>
          <a:p>
            <a:r>
              <a:rPr lang="zh-CN" altLang="en-US" dirty="0" smtClean="0">
                <a:solidFill>
                  <a:schemeClr val="tx1"/>
                </a:solidFill>
              </a:rPr>
              <a:t>使用</a:t>
            </a:r>
            <a:r>
              <a:rPr lang="en-US" altLang="zh-CN" dirty="0" smtClean="0">
                <a:solidFill>
                  <a:schemeClr val="tx1"/>
                </a:solidFill>
              </a:rPr>
              <a:t>USB3.0</a:t>
            </a:r>
            <a:r>
              <a:rPr lang="zh-CN" altLang="en-US" dirty="0" smtClean="0">
                <a:solidFill>
                  <a:schemeClr val="tx1"/>
                </a:solidFill>
              </a:rPr>
              <a:t>物理层收发器</a:t>
            </a:r>
            <a:r>
              <a:rPr lang="en-US" altLang="zh-CN" dirty="0" smtClean="0">
                <a:solidFill>
                  <a:schemeClr val="tx1"/>
                </a:solidFill>
              </a:rPr>
              <a:t>TUSB1310+FPGA+USB3.0 IP</a:t>
            </a:r>
            <a:r>
              <a:rPr lang="zh-CN" altLang="en-US" dirty="0" smtClean="0">
                <a:solidFill>
                  <a:schemeClr val="tx1"/>
                </a:solidFill>
              </a:rPr>
              <a:t>核实现</a:t>
            </a:r>
            <a:endParaRPr lang="en-US" altLang="zh-CN" dirty="0" smtClean="0">
              <a:solidFill>
                <a:schemeClr val="tx1"/>
              </a:solidFill>
            </a:endParaRPr>
          </a:p>
          <a:p>
            <a:r>
              <a:rPr lang="zh-CN" altLang="en-US" dirty="0">
                <a:solidFill>
                  <a:schemeClr val="tx1"/>
                </a:solidFill>
              </a:rPr>
              <a:t>优</a:t>
            </a:r>
            <a:r>
              <a:rPr lang="zh-CN" altLang="en-US" dirty="0" smtClean="0">
                <a:solidFill>
                  <a:schemeClr val="tx1"/>
                </a:solidFill>
              </a:rPr>
              <a:t>点：</a:t>
            </a:r>
            <a:endParaRPr lang="en-US" altLang="zh-CN" dirty="0" smtClean="0">
              <a:solidFill>
                <a:schemeClr val="tx1"/>
              </a:solidFill>
            </a:endParaRPr>
          </a:p>
          <a:p>
            <a:r>
              <a:rPr lang="zh-CN" altLang="en-US" dirty="0">
                <a:solidFill>
                  <a:schemeClr val="tx1"/>
                </a:solidFill>
              </a:rPr>
              <a:t>缺</a:t>
            </a:r>
            <a:r>
              <a:rPr lang="zh-CN" altLang="en-US" dirty="0" smtClean="0">
                <a:solidFill>
                  <a:schemeClr val="tx1"/>
                </a:solidFill>
              </a:rPr>
              <a:t>点：需要</a:t>
            </a:r>
            <a:r>
              <a:rPr lang="en-US" altLang="zh-CN" dirty="0" smtClean="0">
                <a:solidFill>
                  <a:schemeClr val="tx1"/>
                </a:solidFill>
              </a:rPr>
              <a:t>FPGA</a:t>
            </a:r>
            <a:r>
              <a:rPr lang="zh-CN" altLang="en-US" dirty="0" smtClean="0">
                <a:solidFill>
                  <a:schemeClr val="tx1"/>
                </a:solidFill>
              </a:rPr>
              <a:t>上的</a:t>
            </a:r>
            <a:r>
              <a:rPr lang="en-US" altLang="zh-CN" dirty="0" smtClean="0">
                <a:solidFill>
                  <a:schemeClr val="tx1"/>
                </a:solidFill>
              </a:rPr>
              <a:t>USB3.0</a:t>
            </a:r>
            <a:r>
              <a:rPr lang="zh-CN" altLang="en-US" dirty="0" smtClean="0">
                <a:solidFill>
                  <a:schemeClr val="tx1"/>
                </a:solidFill>
              </a:rPr>
              <a:t>协议</a:t>
            </a:r>
            <a:r>
              <a:rPr lang="en-US" altLang="zh-CN" dirty="0" smtClean="0">
                <a:solidFill>
                  <a:schemeClr val="tx1"/>
                </a:solidFill>
              </a:rPr>
              <a:t>IP</a:t>
            </a:r>
            <a:r>
              <a:rPr lang="zh-CN" altLang="en-US" dirty="0" smtClean="0">
                <a:solidFill>
                  <a:schemeClr val="tx1"/>
                </a:solidFill>
              </a:rPr>
              <a:t>，有授权费</a:t>
            </a:r>
            <a:endParaRPr lang="en-US" altLang="zh-CN" dirty="0" smtClean="0">
              <a:solidFill>
                <a:schemeClr val="tx1"/>
              </a:solidFill>
            </a:endParaRPr>
          </a:p>
          <a:p>
            <a:endParaRPr lang="zh-CN" altLang="en-US" dirty="0">
              <a:solidFill>
                <a:schemeClr val="tx1"/>
              </a:solidFill>
            </a:endParaRPr>
          </a:p>
        </p:txBody>
      </p:sp>
    </p:spTree>
    <p:extLst>
      <p:ext uri="{BB962C8B-B14F-4D97-AF65-F5344CB8AC3E}">
        <p14:creationId xmlns:p14="http://schemas.microsoft.com/office/powerpoint/2010/main" val="2302230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4237" y="84666"/>
            <a:ext cx="8534400" cy="1507067"/>
          </a:xfrm>
        </p:spPr>
        <p:txBody>
          <a:bodyPr>
            <a:normAutofit fontScale="90000"/>
          </a:bodyPr>
          <a:lstStyle/>
          <a:p>
            <a:r>
              <a:rPr lang="en-US" altLang="zh-CN" dirty="0"/>
              <a:t/>
            </a:r>
            <a:br>
              <a:rPr lang="en-US" altLang="zh-CN" dirty="0"/>
            </a:br>
            <a:r>
              <a:rPr lang="en-US" altLang="zh-CN" dirty="0"/>
              <a:t>	 USB3.0</a:t>
            </a:r>
            <a:r>
              <a:rPr lang="zh-CN" altLang="en-US" dirty="0"/>
              <a:t>集成型协议芯</a:t>
            </a:r>
            <a:r>
              <a:rPr lang="zh-CN" altLang="en-US" dirty="0" smtClean="0"/>
              <a:t>片</a:t>
            </a:r>
            <a:r>
              <a:rPr lang="en-US" altLang="zh-CN" dirty="0" smtClean="0"/>
              <a:t/>
            </a:r>
            <a:br>
              <a:rPr lang="en-US" altLang="zh-CN" dirty="0" smtClean="0"/>
            </a:br>
            <a:r>
              <a:rPr lang="en-US" altLang="zh-CN" dirty="0"/>
              <a:t>	</a:t>
            </a:r>
            <a:r>
              <a:rPr lang="en-US" altLang="zh-CN" dirty="0" smtClean="0"/>
              <a:t>		Cypress</a:t>
            </a:r>
            <a:r>
              <a:rPr lang="zh-CN" altLang="en-US" dirty="0"/>
              <a:t>的</a:t>
            </a:r>
            <a:r>
              <a:rPr lang="en-US" altLang="zh-CN" dirty="0" smtClean="0"/>
              <a:t>CYUSB3014</a:t>
            </a:r>
            <a:r>
              <a:rPr lang="zh-CN" altLang="en-US" dirty="0" smtClean="0"/>
              <a:t>（</a:t>
            </a:r>
            <a:r>
              <a:rPr lang="en-US" altLang="zh-CN" dirty="0" smtClean="0"/>
              <a:t>FX3</a:t>
            </a:r>
            <a:r>
              <a:rPr lang="zh-CN" altLang="en-US" dirty="0" smtClean="0"/>
              <a:t>）</a:t>
            </a:r>
            <a:r>
              <a:rPr lang="en-US" altLang="zh-CN" dirty="0"/>
              <a:t/>
            </a:r>
            <a:br>
              <a:rPr lang="en-US" altLang="zh-CN" dirty="0"/>
            </a:br>
            <a:endParaRPr lang="zh-CN" altLang="en-US" dirty="0"/>
          </a:p>
        </p:txBody>
      </p:sp>
      <p:sp>
        <p:nvSpPr>
          <p:cNvPr id="3" name="内容占位符 2"/>
          <p:cNvSpPr>
            <a:spLocks noGrp="1"/>
          </p:cNvSpPr>
          <p:nvPr>
            <p:ph idx="1"/>
          </p:nvPr>
        </p:nvSpPr>
        <p:spPr>
          <a:xfrm>
            <a:off x="1730374" y="1447800"/>
            <a:ext cx="8604251" cy="5334000"/>
          </a:xfrm>
        </p:spPr>
        <p:txBody>
          <a:bodyPr>
            <a:normAutofit fontScale="85000" lnSpcReduction="10000"/>
          </a:bodyPr>
          <a:lstStyle/>
          <a:p>
            <a:pPr marL="0" indent="0">
              <a:buNone/>
            </a:pPr>
            <a:endParaRPr lang="en-US" altLang="zh-CN" dirty="0" smtClean="0">
              <a:solidFill>
                <a:schemeClr val="tx1"/>
              </a:solidFill>
            </a:endParaRPr>
          </a:p>
          <a:p>
            <a:pPr marL="0" indent="0">
              <a:buNone/>
            </a:pPr>
            <a:r>
              <a:rPr lang="zh-CN" altLang="en-US" dirty="0">
                <a:solidFill>
                  <a:schemeClr val="tx1"/>
                </a:solidFill>
              </a:rPr>
              <a:t>优</a:t>
            </a:r>
            <a:r>
              <a:rPr lang="zh-CN" altLang="en-US" dirty="0" smtClean="0">
                <a:solidFill>
                  <a:schemeClr val="tx1"/>
                </a:solidFill>
              </a:rPr>
              <a:t>点：</a:t>
            </a:r>
            <a:endParaRPr lang="en-US" altLang="zh-CN" dirty="0" smtClean="0">
              <a:solidFill>
                <a:schemeClr val="tx1"/>
              </a:solidFill>
            </a:endParaRPr>
          </a:p>
          <a:p>
            <a:pPr marL="457200" lvl="1" indent="0">
              <a:buNone/>
            </a:pPr>
            <a:r>
              <a:rPr lang="zh-CN" altLang="en-US" dirty="0" smtClean="0">
                <a:solidFill>
                  <a:schemeClr val="tx1"/>
                </a:solidFill>
              </a:rPr>
              <a:t>方案性价比高</a:t>
            </a:r>
            <a:endParaRPr lang="en-US" altLang="zh-CN" dirty="0" smtClean="0">
              <a:solidFill>
                <a:schemeClr val="tx1"/>
              </a:solidFill>
            </a:endParaRPr>
          </a:p>
          <a:p>
            <a:pPr marL="457200" lvl="1" indent="0">
              <a:buNone/>
            </a:pPr>
            <a:r>
              <a:rPr lang="zh-CN" altLang="en-US" dirty="0">
                <a:solidFill>
                  <a:schemeClr val="tx1"/>
                </a:solidFill>
              </a:rPr>
              <a:t>芯</a:t>
            </a:r>
            <a:r>
              <a:rPr lang="zh-CN" altLang="en-US" dirty="0" smtClean="0">
                <a:solidFill>
                  <a:schemeClr val="tx1"/>
                </a:solidFill>
              </a:rPr>
              <a:t>片功能强，片上自带</a:t>
            </a:r>
            <a:r>
              <a:rPr lang="en-US" altLang="zh-CN" dirty="0" smtClean="0">
                <a:solidFill>
                  <a:schemeClr val="tx1"/>
                </a:solidFill>
              </a:rPr>
              <a:t>ARM9</a:t>
            </a:r>
            <a:r>
              <a:rPr lang="zh-CN" altLang="en-US" dirty="0" smtClean="0">
                <a:solidFill>
                  <a:schemeClr val="tx1"/>
                </a:solidFill>
              </a:rPr>
              <a:t>处理器，支持各种应用模式</a:t>
            </a:r>
            <a:endParaRPr lang="en-US" altLang="zh-CN" dirty="0" smtClean="0">
              <a:solidFill>
                <a:schemeClr val="tx1"/>
              </a:solidFill>
            </a:endParaRPr>
          </a:p>
          <a:p>
            <a:pPr marL="457200" lvl="1" indent="0">
              <a:buNone/>
            </a:pPr>
            <a:r>
              <a:rPr lang="zh-CN" altLang="en-US" dirty="0" smtClean="0">
                <a:solidFill>
                  <a:schemeClr val="tx1"/>
                </a:solidFill>
              </a:rPr>
              <a:t>支持</a:t>
            </a:r>
            <a:r>
              <a:rPr lang="en-US" altLang="zh-CN" dirty="0" smtClean="0">
                <a:solidFill>
                  <a:schemeClr val="tx1"/>
                </a:solidFill>
              </a:rPr>
              <a:t>USB OTG</a:t>
            </a:r>
            <a:r>
              <a:rPr lang="zh-CN" altLang="en-US" dirty="0" smtClean="0">
                <a:solidFill>
                  <a:schemeClr val="tx1"/>
                </a:solidFill>
              </a:rPr>
              <a:t>功能（最高</a:t>
            </a:r>
            <a:r>
              <a:rPr lang="en-US" altLang="zh-CN" dirty="0" smtClean="0">
                <a:solidFill>
                  <a:schemeClr val="tx1"/>
                </a:solidFill>
              </a:rPr>
              <a:t>USB2.0</a:t>
            </a:r>
            <a:r>
              <a:rPr lang="zh-CN" altLang="en-US" dirty="0" smtClean="0">
                <a:solidFill>
                  <a:schemeClr val="tx1"/>
                </a:solidFill>
              </a:rPr>
              <a:t>速度）</a:t>
            </a:r>
            <a:endParaRPr lang="en-US" altLang="zh-CN" dirty="0" smtClean="0">
              <a:solidFill>
                <a:schemeClr val="tx1"/>
              </a:solidFill>
            </a:endParaRPr>
          </a:p>
          <a:p>
            <a:pPr marL="457200" lvl="1" indent="0">
              <a:buNone/>
            </a:pPr>
            <a:r>
              <a:rPr lang="zh-CN" altLang="en-US" dirty="0">
                <a:solidFill>
                  <a:schemeClr val="tx1"/>
                </a:solidFill>
              </a:rPr>
              <a:t>最</a:t>
            </a:r>
            <a:r>
              <a:rPr lang="zh-CN" altLang="en-US" dirty="0" smtClean="0">
                <a:solidFill>
                  <a:schemeClr val="tx1"/>
                </a:solidFill>
              </a:rPr>
              <a:t>高</a:t>
            </a:r>
            <a:r>
              <a:rPr lang="en-US" altLang="zh-CN" dirty="0" smtClean="0">
                <a:solidFill>
                  <a:schemeClr val="tx1"/>
                </a:solidFill>
              </a:rPr>
              <a:t>3.2Gb</a:t>
            </a:r>
            <a:r>
              <a:rPr lang="zh-CN" altLang="en-US" dirty="0" smtClean="0">
                <a:solidFill>
                  <a:schemeClr val="tx1"/>
                </a:solidFill>
              </a:rPr>
              <a:t>数据传输速率</a:t>
            </a:r>
            <a:endParaRPr lang="en-US" altLang="zh-CN" dirty="0" smtClean="0">
              <a:solidFill>
                <a:schemeClr val="tx1"/>
              </a:solidFill>
            </a:endParaRPr>
          </a:p>
          <a:p>
            <a:pPr marL="457200" lvl="1" indent="0">
              <a:buNone/>
            </a:pPr>
            <a:r>
              <a:rPr lang="zh-CN" altLang="en-US" dirty="0">
                <a:solidFill>
                  <a:schemeClr val="tx1"/>
                </a:solidFill>
              </a:rPr>
              <a:t>厂</a:t>
            </a:r>
            <a:r>
              <a:rPr lang="zh-CN" altLang="en-US" dirty="0" smtClean="0">
                <a:solidFill>
                  <a:schemeClr val="tx1"/>
                </a:solidFill>
              </a:rPr>
              <a:t>家技术资料丰富，众多中文技术资料</a:t>
            </a:r>
            <a:endParaRPr lang="en-US" altLang="zh-CN" dirty="0" smtClean="0">
              <a:solidFill>
                <a:schemeClr val="tx1"/>
              </a:solidFill>
            </a:endParaRPr>
          </a:p>
          <a:p>
            <a:pPr marL="457200" lvl="1" indent="0">
              <a:buNone/>
            </a:pPr>
            <a:r>
              <a:rPr lang="zh-CN" altLang="en-US" dirty="0">
                <a:solidFill>
                  <a:schemeClr val="tx1"/>
                </a:solidFill>
              </a:rPr>
              <a:t>支</a:t>
            </a:r>
            <a:r>
              <a:rPr lang="zh-CN" altLang="en-US" dirty="0" smtClean="0">
                <a:solidFill>
                  <a:schemeClr val="tx1"/>
                </a:solidFill>
              </a:rPr>
              <a:t>持控制传输、批量传输、中断传输、同步传输模式</a:t>
            </a:r>
            <a:endParaRPr lang="en-US" altLang="zh-CN" dirty="0" smtClean="0">
              <a:solidFill>
                <a:schemeClr val="tx1"/>
              </a:solidFill>
            </a:endParaRPr>
          </a:p>
          <a:p>
            <a:pPr marL="457200" lvl="1" indent="0">
              <a:buNone/>
            </a:pPr>
            <a:r>
              <a:rPr lang="zh-CN" altLang="en-US" dirty="0">
                <a:solidFill>
                  <a:schemeClr val="tx1"/>
                </a:solidFill>
              </a:rPr>
              <a:t>对</a:t>
            </a:r>
            <a:r>
              <a:rPr lang="zh-CN" altLang="en-US" dirty="0" smtClean="0">
                <a:solidFill>
                  <a:schemeClr val="tx1"/>
                </a:solidFill>
              </a:rPr>
              <a:t>外使用可编程的</a:t>
            </a:r>
            <a:r>
              <a:rPr lang="en-US" altLang="zh-CN" dirty="0" smtClean="0">
                <a:solidFill>
                  <a:schemeClr val="tx1"/>
                </a:solidFill>
              </a:rPr>
              <a:t>GPIF II</a:t>
            </a:r>
            <a:r>
              <a:rPr lang="zh-CN" altLang="en-US" dirty="0" smtClean="0">
                <a:solidFill>
                  <a:schemeClr val="tx1"/>
                </a:solidFill>
              </a:rPr>
              <a:t>接口，单芯片即可完成较为复杂的外部时序接口，可独立工作</a:t>
            </a:r>
            <a:endParaRPr lang="en-US" altLang="zh-CN" dirty="0" smtClean="0">
              <a:solidFill>
                <a:schemeClr val="tx1"/>
              </a:solidFill>
            </a:endParaRPr>
          </a:p>
          <a:p>
            <a:pPr marL="457200" lvl="1" indent="0">
              <a:buNone/>
            </a:pPr>
            <a:r>
              <a:rPr lang="zh-CN" altLang="en-US" dirty="0">
                <a:solidFill>
                  <a:schemeClr val="tx1"/>
                </a:solidFill>
              </a:rPr>
              <a:t>对</a:t>
            </a:r>
            <a:r>
              <a:rPr lang="zh-CN" altLang="en-US" dirty="0" smtClean="0">
                <a:solidFill>
                  <a:schemeClr val="tx1"/>
                </a:solidFill>
              </a:rPr>
              <a:t>外接口支持多种电平标准</a:t>
            </a:r>
            <a:endParaRPr lang="en-US" altLang="zh-CN" dirty="0" smtClean="0">
              <a:solidFill>
                <a:schemeClr val="tx1"/>
              </a:solidFill>
            </a:endParaRPr>
          </a:p>
          <a:p>
            <a:pPr marL="457200" lvl="1" indent="0">
              <a:buNone/>
            </a:pPr>
            <a:endParaRPr lang="en-US" altLang="zh-CN" dirty="0" smtClean="0">
              <a:solidFill>
                <a:schemeClr val="tx1"/>
              </a:solidFill>
            </a:endParaRPr>
          </a:p>
          <a:p>
            <a:pPr marL="457200" lvl="1" indent="0">
              <a:buNone/>
            </a:pPr>
            <a:endParaRPr lang="en-US" altLang="zh-CN" dirty="0">
              <a:solidFill>
                <a:schemeClr val="tx1"/>
              </a:solidFill>
            </a:endParaRPr>
          </a:p>
          <a:p>
            <a:pPr marL="0" indent="0">
              <a:buNone/>
            </a:pPr>
            <a:r>
              <a:rPr lang="zh-CN" altLang="en-US" dirty="0">
                <a:solidFill>
                  <a:schemeClr val="tx1"/>
                </a:solidFill>
              </a:rPr>
              <a:t>缺</a:t>
            </a:r>
            <a:r>
              <a:rPr lang="zh-CN" altLang="en-US" dirty="0" smtClean="0">
                <a:solidFill>
                  <a:schemeClr val="tx1"/>
                </a:solidFill>
              </a:rPr>
              <a:t>点：</a:t>
            </a:r>
            <a:endParaRPr lang="en-US" altLang="zh-CN" dirty="0" smtClean="0">
              <a:solidFill>
                <a:schemeClr val="tx1"/>
              </a:solidFill>
            </a:endParaRPr>
          </a:p>
          <a:p>
            <a:pPr marL="457200" lvl="1" indent="0">
              <a:buNone/>
            </a:pPr>
            <a:r>
              <a:rPr lang="en-US" altLang="zh-CN" dirty="0" smtClean="0">
                <a:solidFill>
                  <a:schemeClr val="tx1"/>
                </a:solidFill>
              </a:rPr>
              <a:t>BGA</a:t>
            </a:r>
            <a:r>
              <a:rPr lang="zh-CN" altLang="en-US" dirty="0" smtClean="0">
                <a:solidFill>
                  <a:schemeClr val="tx1"/>
                </a:solidFill>
              </a:rPr>
              <a:t>封装</a:t>
            </a:r>
            <a:endParaRPr lang="en-US" altLang="zh-CN" dirty="0" smtClean="0">
              <a:solidFill>
                <a:schemeClr val="tx1"/>
              </a:solidFill>
            </a:endParaRPr>
          </a:p>
          <a:p>
            <a:pPr marL="457200" lvl="1" indent="0">
              <a:buNone/>
            </a:pPr>
            <a:r>
              <a:rPr lang="zh-CN" altLang="en-US" dirty="0">
                <a:solidFill>
                  <a:schemeClr val="tx1"/>
                </a:solidFill>
              </a:rPr>
              <a:t>需</a:t>
            </a:r>
            <a:r>
              <a:rPr lang="zh-CN" altLang="en-US" dirty="0" smtClean="0">
                <a:solidFill>
                  <a:schemeClr val="tx1"/>
                </a:solidFill>
              </a:rPr>
              <a:t>要编写芯片固件（实际上芯片厂家提供了完整的应用固件）</a:t>
            </a:r>
            <a:endParaRPr lang="en-US" altLang="zh-CN" dirty="0" smtClean="0">
              <a:solidFill>
                <a:schemeClr val="tx1"/>
              </a:solidFill>
            </a:endParaRPr>
          </a:p>
          <a:p>
            <a:endParaRPr lang="zh-CN" altLang="en-US" dirty="0"/>
          </a:p>
        </p:txBody>
      </p:sp>
      <p:pic>
        <p:nvPicPr>
          <p:cNvPr id="4" name="图片 3"/>
          <p:cNvPicPr/>
          <p:nvPr/>
        </p:nvPicPr>
        <p:blipFill rotWithShape="1">
          <a:blip r:embed="rId2"/>
          <a:srcRect l="18003" t="15557"/>
          <a:stretch/>
        </p:blipFill>
        <p:spPr>
          <a:xfrm>
            <a:off x="8686800" y="4524375"/>
            <a:ext cx="3505200" cy="2295525"/>
          </a:xfrm>
          <a:prstGeom prst="rect">
            <a:avLst/>
          </a:prstGeom>
        </p:spPr>
      </p:pic>
    </p:spTree>
    <p:extLst>
      <p:ext uri="{BB962C8B-B14F-4D97-AF65-F5344CB8AC3E}">
        <p14:creationId xmlns:p14="http://schemas.microsoft.com/office/powerpoint/2010/main" val="3941388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7837" y="372532"/>
            <a:ext cx="5630863" cy="1294343"/>
          </a:xfrm>
        </p:spPr>
        <p:txBody>
          <a:bodyPr>
            <a:normAutofit fontScale="90000"/>
          </a:bodyPr>
          <a:lstStyle/>
          <a:p>
            <a:r>
              <a:rPr lang="en-US" altLang="zh-CN" dirty="0"/>
              <a:t>USB3.0</a:t>
            </a:r>
            <a:r>
              <a:rPr lang="zh-CN" altLang="en-US" dirty="0"/>
              <a:t>集成型协议芯</a:t>
            </a:r>
            <a:r>
              <a:rPr lang="zh-CN" altLang="en-US" dirty="0" smtClean="0"/>
              <a:t>片</a:t>
            </a:r>
            <a:r>
              <a:rPr lang="en-US" altLang="zh-CN" dirty="0" smtClean="0"/>
              <a:t/>
            </a:r>
            <a:br>
              <a:rPr lang="en-US" altLang="zh-CN" dirty="0" smtClean="0"/>
            </a:br>
            <a:r>
              <a:rPr lang="en-US" altLang="zh-CN" dirty="0"/>
              <a:t>	</a:t>
            </a:r>
            <a:r>
              <a:rPr lang="en-US" altLang="zh-CN" dirty="0" smtClean="0"/>
              <a:t>FTDI</a:t>
            </a:r>
            <a:r>
              <a:rPr lang="zh-CN" altLang="en-US" dirty="0"/>
              <a:t>的</a:t>
            </a:r>
            <a:r>
              <a:rPr lang="en-US" altLang="zh-CN" dirty="0"/>
              <a:t>FT600</a:t>
            </a:r>
            <a:r>
              <a:rPr lang="zh-CN" altLang="en-US" dirty="0"/>
              <a:t>、</a:t>
            </a:r>
            <a:r>
              <a:rPr lang="en-US" altLang="zh-CN" dirty="0"/>
              <a:t>FT601</a:t>
            </a:r>
            <a:br>
              <a:rPr lang="en-US" altLang="zh-CN" dirty="0"/>
            </a:br>
            <a:endParaRPr lang="zh-CN" altLang="en-US" dirty="0"/>
          </a:p>
        </p:txBody>
      </p:sp>
      <p:sp>
        <p:nvSpPr>
          <p:cNvPr id="3" name="内容占位符 2"/>
          <p:cNvSpPr>
            <a:spLocks noGrp="1"/>
          </p:cNvSpPr>
          <p:nvPr>
            <p:ph idx="1"/>
          </p:nvPr>
        </p:nvSpPr>
        <p:spPr>
          <a:xfrm>
            <a:off x="817562" y="2438400"/>
            <a:ext cx="8534400" cy="3615267"/>
          </a:xfrm>
        </p:spPr>
        <p:txBody>
          <a:bodyPr/>
          <a:lstStyle/>
          <a:p>
            <a:r>
              <a:rPr lang="zh-CN" altLang="en-US" dirty="0"/>
              <a:t>优</a:t>
            </a:r>
            <a:r>
              <a:rPr lang="zh-CN" altLang="en-US" dirty="0" smtClean="0"/>
              <a:t>点：</a:t>
            </a:r>
            <a:endParaRPr lang="en-US" altLang="zh-CN" dirty="0" smtClean="0"/>
          </a:p>
          <a:p>
            <a:pPr lvl="1"/>
            <a:r>
              <a:rPr lang="en-US" altLang="zh-CN" dirty="0" smtClean="0"/>
              <a:t>QFN</a:t>
            </a:r>
            <a:r>
              <a:rPr lang="zh-CN" altLang="en-US" dirty="0" smtClean="0"/>
              <a:t>封装，</a:t>
            </a:r>
            <a:r>
              <a:rPr lang="en-US" altLang="zh-CN" dirty="0" smtClean="0"/>
              <a:t>PCB</a:t>
            </a:r>
            <a:r>
              <a:rPr lang="zh-CN" altLang="en-US" dirty="0" smtClean="0"/>
              <a:t>电路板设计较为简单</a:t>
            </a:r>
            <a:endParaRPr lang="en-US" altLang="zh-CN" dirty="0" smtClean="0"/>
          </a:p>
          <a:p>
            <a:pPr lvl="1"/>
            <a:r>
              <a:rPr lang="en-US" altLang="zh-CN" dirty="0" smtClean="0"/>
              <a:t>16</a:t>
            </a:r>
            <a:r>
              <a:rPr lang="zh-CN" altLang="en-US" dirty="0" smtClean="0"/>
              <a:t>位</a:t>
            </a:r>
            <a:r>
              <a:rPr lang="en-US" altLang="zh-CN" dirty="0" smtClean="0"/>
              <a:t>/32</a:t>
            </a:r>
            <a:r>
              <a:rPr lang="zh-CN" altLang="en-US" dirty="0" smtClean="0"/>
              <a:t>位并行</a:t>
            </a:r>
            <a:r>
              <a:rPr lang="en-US" altLang="zh-CN" dirty="0" smtClean="0"/>
              <a:t>FIFO</a:t>
            </a:r>
            <a:r>
              <a:rPr lang="zh-CN" altLang="en-US" dirty="0" smtClean="0"/>
              <a:t>接口</a:t>
            </a:r>
            <a:endParaRPr lang="en-US" altLang="zh-CN" dirty="0" smtClean="0"/>
          </a:p>
          <a:p>
            <a:pPr lvl="1"/>
            <a:r>
              <a:rPr lang="en-US" altLang="zh-CN" dirty="0" smtClean="0"/>
              <a:t>160MB/s(FT600</a:t>
            </a:r>
            <a:r>
              <a:rPr lang="zh-CN" altLang="en-US" dirty="0" smtClean="0"/>
              <a:t>）或</a:t>
            </a:r>
            <a:r>
              <a:rPr lang="en-US" altLang="zh-CN" dirty="0" smtClean="0"/>
              <a:t>320MB/s</a:t>
            </a:r>
            <a:r>
              <a:rPr lang="zh-CN" altLang="en-US" dirty="0" smtClean="0"/>
              <a:t>（</a:t>
            </a:r>
            <a:r>
              <a:rPr lang="en-US" altLang="zh-CN" dirty="0" smtClean="0"/>
              <a:t>FT601</a:t>
            </a:r>
            <a:r>
              <a:rPr lang="zh-CN" altLang="en-US" dirty="0" smtClean="0"/>
              <a:t>）最高传输速度</a:t>
            </a:r>
            <a:endParaRPr lang="en-US" altLang="zh-CN" dirty="0" smtClean="0"/>
          </a:p>
          <a:p>
            <a:pPr lvl="1"/>
            <a:r>
              <a:rPr lang="zh-CN" altLang="en-US" dirty="0"/>
              <a:t>无</a:t>
            </a:r>
            <a:r>
              <a:rPr lang="zh-CN" altLang="en-US" dirty="0" smtClean="0"/>
              <a:t>需编写芯片固件</a:t>
            </a:r>
            <a:endParaRPr lang="en-US" altLang="zh-CN" dirty="0" smtClean="0"/>
          </a:p>
          <a:p>
            <a:r>
              <a:rPr lang="zh-CN" altLang="en-US" dirty="0" smtClean="0"/>
              <a:t>缺点：</a:t>
            </a:r>
            <a:endParaRPr lang="en-US" altLang="zh-CN" dirty="0" smtClean="0"/>
          </a:p>
          <a:p>
            <a:pPr lvl="1"/>
            <a:r>
              <a:rPr lang="zh-CN" altLang="en-US" dirty="0" smtClean="0"/>
              <a:t>仅支持控制传输、批量传输、中断传输，不支持同步传输模式</a:t>
            </a:r>
            <a:endParaRPr lang="en-US" altLang="zh-CN" dirty="0" smtClean="0"/>
          </a:p>
          <a:p>
            <a:pPr lvl="1"/>
            <a:r>
              <a:rPr lang="zh-CN" altLang="en-US" dirty="0"/>
              <a:t>不如</a:t>
            </a:r>
            <a:r>
              <a:rPr lang="en-US" altLang="zh-CN" dirty="0" smtClean="0"/>
              <a:t>CYUSB3014</a:t>
            </a:r>
            <a:r>
              <a:rPr lang="zh-CN" altLang="en-US" dirty="0" smtClean="0"/>
              <a:t>功能全</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7910769" y="1100272"/>
            <a:ext cx="4104762" cy="2161905"/>
          </a:xfrm>
          <a:prstGeom prst="rect">
            <a:avLst/>
          </a:prstGeom>
        </p:spPr>
      </p:pic>
      <p:pic>
        <p:nvPicPr>
          <p:cNvPr id="5" name="图片 4"/>
          <p:cNvPicPr>
            <a:picLocks noChangeAspect="1"/>
          </p:cNvPicPr>
          <p:nvPr/>
        </p:nvPicPr>
        <p:blipFill>
          <a:blip r:embed="rId3"/>
          <a:stretch>
            <a:fillRect/>
          </a:stretch>
        </p:blipFill>
        <p:spPr>
          <a:xfrm>
            <a:off x="7910769" y="3110609"/>
            <a:ext cx="4104762" cy="3642386"/>
          </a:xfrm>
          <a:prstGeom prst="rect">
            <a:avLst/>
          </a:prstGeom>
        </p:spPr>
      </p:pic>
    </p:spTree>
    <p:extLst>
      <p:ext uri="{BB962C8B-B14F-4D97-AF65-F5344CB8AC3E}">
        <p14:creationId xmlns:p14="http://schemas.microsoft.com/office/powerpoint/2010/main" val="3431158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4147" y="1581150"/>
            <a:ext cx="11563754" cy="5276850"/>
          </a:xfrm>
        </p:spPr>
        <p:txBody>
          <a:bodyPr>
            <a:normAutofit fontScale="62500" lnSpcReduction="20000"/>
          </a:bodyPr>
          <a:lstStyle/>
          <a:p>
            <a:r>
              <a:rPr lang="zh-CN" altLang="zh-CN" sz="3600" dirty="0">
                <a:solidFill>
                  <a:schemeClr val="tx1"/>
                </a:solidFill>
                <a:latin typeface="仿宋" panose="02010609060101010101" pitchFamily="49" charset="-122"/>
                <a:ea typeface="仿宋" panose="02010609060101010101" pitchFamily="49" charset="-122"/>
              </a:rPr>
              <a:t>赛普拉斯</a:t>
            </a:r>
            <a:r>
              <a:rPr lang="en-US" altLang="zh-CN" sz="3600" dirty="0">
                <a:solidFill>
                  <a:schemeClr val="tx1"/>
                </a:solidFill>
                <a:latin typeface="仿宋" panose="02010609060101010101" pitchFamily="49" charset="-122"/>
                <a:ea typeface="仿宋" panose="02010609060101010101" pitchFamily="49" charset="-122"/>
              </a:rPr>
              <a:t> EZ-USBFX3 </a:t>
            </a:r>
            <a:r>
              <a:rPr lang="zh-CN" altLang="zh-CN" sz="3600" dirty="0">
                <a:solidFill>
                  <a:schemeClr val="tx1"/>
                </a:solidFill>
                <a:latin typeface="仿宋" panose="02010609060101010101" pitchFamily="49" charset="-122"/>
                <a:ea typeface="仿宋" panose="02010609060101010101" pitchFamily="49" charset="-122"/>
              </a:rPr>
              <a:t>是新一代</a:t>
            </a:r>
            <a:r>
              <a:rPr lang="en-US" altLang="zh-CN" sz="3600" dirty="0">
                <a:solidFill>
                  <a:schemeClr val="tx1"/>
                </a:solidFill>
                <a:latin typeface="仿宋" panose="02010609060101010101" pitchFamily="49" charset="-122"/>
                <a:ea typeface="仿宋" panose="02010609060101010101" pitchFamily="49" charset="-122"/>
              </a:rPr>
              <a:t> USB3.0 </a:t>
            </a:r>
            <a:r>
              <a:rPr lang="zh-CN" altLang="zh-CN" sz="3600" dirty="0">
                <a:solidFill>
                  <a:schemeClr val="tx1"/>
                </a:solidFill>
                <a:latin typeface="仿宋" panose="02010609060101010101" pitchFamily="49" charset="-122"/>
                <a:ea typeface="仿宋" panose="02010609060101010101" pitchFamily="49" charset="-122"/>
              </a:rPr>
              <a:t>外设控制器，具有高度集成的灵活特性，可帮助开发人员为任何系统添加</a:t>
            </a:r>
            <a:r>
              <a:rPr lang="en-US" altLang="zh-CN" sz="3600" dirty="0">
                <a:solidFill>
                  <a:schemeClr val="tx1"/>
                </a:solidFill>
                <a:latin typeface="仿宋" panose="02010609060101010101" pitchFamily="49" charset="-122"/>
                <a:ea typeface="仿宋" panose="02010609060101010101" pitchFamily="49" charset="-122"/>
              </a:rPr>
              <a:t> USB3.0 </a:t>
            </a:r>
            <a:r>
              <a:rPr lang="zh-CN" altLang="zh-CN" sz="3600" dirty="0">
                <a:solidFill>
                  <a:schemeClr val="tx1"/>
                </a:solidFill>
                <a:latin typeface="仿宋" panose="02010609060101010101" pitchFamily="49" charset="-122"/>
                <a:ea typeface="仿宋" panose="02010609060101010101" pitchFamily="49" charset="-122"/>
              </a:rPr>
              <a:t>功能。</a:t>
            </a:r>
            <a:r>
              <a:rPr lang="en-US" altLang="zh-CN" sz="3600" dirty="0">
                <a:solidFill>
                  <a:schemeClr val="tx1"/>
                </a:solidFill>
                <a:latin typeface="仿宋" panose="02010609060101010101" pitchFamily="49" charset="-122"/>
                <a:ea typeface="仿宋" panose="02010609060101010101" pitchFamily="49" charset="-122"/>
              </a:rPr>
              <a:t>EZ-USBFX3 </a:t>
            </a:r>
            <a:r>
              <a:rPr lang="zh-CN" altLang="zh-CN" sz="3600" dirty="0">
                <a:solidFill>
                  <a:schemeClr val="tx1"/>
                </a:solidFill>
                <a:latin typeface="仿宋" panose="02010609060101010101" pitchFamily="49" charset="-122"/>
                <a:ea typeface="仿宋" panose="02010609060101010101" pitchFamily="49" charset="-122"/>
              </a:rPr>
              <a:t>具有一个可进行完全配置的并行通用可编程接口</a:t>
            </a:r>
            <a:r>
              <a:rPr lang="en-US" altLang="zh-CN" sz="3600" dirty="0">
                <a:solidFill>
                  <a:schemeClr val="tx1"/>
                </a:solidFill>
                <a:latin typeface="仿宋" panose="02010609060101010101" pitchFamily="49" charset="-122"/>
                <a:ea typeface="仿宋" panose="02010609060101010101" pitchFamily="49" charset="-122"/>
              </a:rPr>
              <a:t> GPIFII</a:t>
            </a:r>
            <a:r>
              <a:rPr lang="zh-CN" altLang="zh-CN" sz="3600" dirty="0">
                <a:solidFill>
                  <a:schemeClr val="tx1"/>
                </a:solidFill>
                <a:latin typeface="仿宋" panose="02010609060101010101" pitchFamily="49" charset="-122"/>
                <a:ea typeface="仿宋" panose="02010609060101010101" pitchFamily="49" charset="-122"/>
              </a:rPr>
              <a:t>，它可与任何处理器、</a:t>
            </a:r>
            <a:r>
              <a:rPr lang="en-US" altLang="zh-CN" sz="3600" dirty="0">
                <a:solidFill>
                  <a:schemeClr val="tx1"/>
                </a:solidFill>
                <a:latin typeface="仿宋" panose="02010609060101010101" pitchFamily="49" charset="-122"/>
                <a:ea typeface="仿宋" panose="02010609060101010101" pitchFamily="49" charset="-122"/>
              </a:rPr>
              <a:t>ASIC </a:t>
            </a:r>
            <a:r>
              <a:rPr lang="zh-CN" altLang="zh-CN" sz="3600" dirty="0">
                <a:solidFill>
                  <a:schemeClr val="tx1"/>
                </a:solidFill>
                <a:latin typeface="仿宋" panose="02010609060101010101" pitchFamily="49" charset="-122"/>
                <a:ea typeface="仿宋" panose="02010609060101010101" pitchFamily="49" charset="-122"/>
              </a:rPr>
              <a:t>或</a:t>
            </a:r>
            <a:r>
              <a:rPr lang="en-US" altLang="zh-CN" sz="3600" dirty="0">
                <a:solidFill>
                  <a:schemeClr val="tx1"/>
                </a:solidFill>
                <a:latin typeface="仿宋" panose="02010609060101010101" pitchFamily="49" charset="-122"/>
                <a:ea typeface="仿宋" panose="02010609060101010101" pitchFamily="49" charset="-122"/>
              </a:rPr>
              <a:t> FPGA </a:t>
            </a:r>
            <a:r>
              <a:rPr lang="zh-CN" altLang="zh-CN" sz="3600" dirty="0">
                <a:solidFill>
                  <a:schemeClr val="tx1"/>
                </a:solidFill>
                <a:latin typeface="仿宋" panose="02010609060101010101" pitchFamily="49" charset="-122"/>
                <a:ea typeface="仿宋" panose="02010609060101010101" pitchFamily="49" charset="-122"/>
              </a:rPr>
              <a:t>连接。这个通用可编程接口</a:t>
            </a:r>
            <a:r>
              <a:rPr lang="en-US" altLang="zh-CN" sz="3600" dirty="0">
                <a:solidFill>
                  <a:schemeClr val="tx1"/>
                </a:solidFill>
                <a:latin typeface="仿宋" panose="02010609060101010101" pitchFamily="49" charset="-122"/>
                <a:ea typeface="仿宋" panose="02010609060101010101" pitchFamily="49" charset="-122"/>
              </a:rPr>
              <a:t> GPIFII </a:t>
            </a:r>
            <a:r>
              <a:rPr lang="zh-CN" altLang="zh-CN" sz="3600" dirty="0">
                <a:solidFill>
                  <a:schemeClr val="tx1"/>
                </a:solidFill>
                <a:latin typeface="仿宋" panose="02010609060101010101" pitchFamily="49" charset="-122"/>
                <a:ea typeface="仿宋" panose="02010609060101010101" pitchFamily="49" charset="-122"/>
              </a:rPr>
              <a:t>是赛普拉斯旗舰</a:t>
            </a:r>
            <a:r>
              <a:rPr lang="en-US" altLang="zh-CN" sz="3600" dirty="0">
                <a:solidFill>
                  <a:schemeClr val="tx1"/>
                </a:solidFill>
                <a:latin typeface="仿宋" panose="02010609060101010101" pitchFamily="49" charset="-122"/>
                <a:ea typeface="仿宋" panose="02010609060101010101" pitchFamily="49" charset="-122"/>
              </a:rPr>
              <a:t> USB2.0 </a:t>
            </a:r>
            <a:r>
              <a:rPr lang="zh-CN" altLang="zh-CN" sz="3600" dirty="0">
                <a:solidFill>
                  <a:schemeClr val="tx1"/>
                </a:solidFill>
                <a:latin typeface="仿宋" panose="02010609060101010101" pitchFamily="49" charset="-122"/>
                <a:ea typeface="仿宋" panose="02010609060101010101" pitchFamily="49" charset="-122"/>
              </a:rPr>
              <a:t>产品</a:t>
            </a:r>
            <a:r>
              <a:rPr lang="en-US" altLang="zh-CN" sz="3600" dirty="0">
                <a:solidFill>
                  <a:schemeClr val="tx1"/>
                </a:solidFill>
                <a:latin typeface="仿宋" panose="02010609060101010101" pitchFamily="49" charset="-122"/>
                <a:ea typeface="仿宋" panose="02010609060101010101" pitchFamily="49" charset="-122"/>
              </a:rPr>
              <a:t> FX2LP </a:t>
            </a:r>
            <a:r>
              <a:rPr lang="zh-CN" altLang="zh-CN" sz="3600" dirty="0">
                <a:solidFill>
                  <a:schemeClr val="tx1"/>
                </a:solidFill>
                <a:latin typeface="仿宋" panose="02010609060101010101" pitchFamily="49" charset="-122"/>
                <a:ea typeface="仿宋" panose="02010609060101010101" pitchFamily="49" charset="-122"/>
              </a:rPr>
              <a:t>中的</a:t>
            </a:r>
            <a:r>
              <a:rPr lang="en-US" altLang="zh-CN" sz="3600" dirty="0">
                <a:solidFill>
                  <a:schemeClr val="tx1"/>
                </a:solidFill>
                <a:latin typeface="仿宋" panose="02010609060101010101" pitchFamily="49" charset="-122"/>
                <a:ea typeface="仿宋" panose="02010609060101010101" pitchFamily="49" charset="-122"/>
              </a:rPr>
              <a:t> GPIF </a:t>
            </a:r>
            <a:r>
              <a:rPr lang="zh-CN" altLang="zh-CN" sz="3600" dirty="0">
                <a:solidFill>
                  <a:schemeClr val="tx1"/>
                </a:solidFill>
                <a:latin typeface="仿宋" panose="02010609060101010101" pitchFamily="49" charset="-122"/>
                <a:ea typeface="仿宋" panose="02010609060101010101" pitchFamily="49" charset="-122"/>
              </a:rPr>
              <a:t>的增强版本。它可轻松无缝地连接至多种常用接口，比如异步</a:t>
            </a:r>
            <a:r>
              <a:rPr lang="en-US" altLang="zh-CN" sz="3600" dirty="0">
                <a:solidFill>
                  <a:schemeClr val="tx1"/>
                </a:solidFill>
                <a:latin typeface="仿宋" panose="02010609060101010101" pitchFamily="49" charset="-122"/>
                <a:ea typeface="仿宋" panose="02010609060101010101" pitchFamily="49" charset="-122"/>
              </a:rPr>
              <a:t> SRAM</a:t>
            </a:r>
            <a:r>
              <a:rPr lang="zh-CN" altLang="zh-CN" sz="3600" dirty="0">
                <a:solidFill>
                  <a:schemeClr val="tx1"/>
                </a:solidFill>
                <a:latin typeface="仿宋" panose="02010609060101010101" pitchFamily="49" charset="-122"/>
                <a:ea typeface="仿宋" panose="02010609060101010101" pitchFamily="49" charset="-122"/>
              </a:rPr>
              <a:t>、异步和同步地址数据复用式接口、并行</a:t>
            </a:r>
            <a:r>
              <a:rPr lang="en-US" altLang="zh-CN" sz="3600" dirty="0">
                <a:solidFill>
                  <a:schemeClr val="tx1"/>
                </a:solidFill>
                <a:latin typeface="仿宋" panose="02010609060101010101" pitchFamily="49" charset="-122"/>
                <a:ea typeface="仿宋" panose="02010609060101010101" pitchFamily="49" charset="-122"/>
              </a:rPr>
              <a:t> ATA </a:t>
            </a:r>
            <a:r>
              <a:rPr lang="zh-CN" altLang="zh-CN" sz="3600" dirty="0">
                <a:solidFill>
                  <a:schemeClr val="tx1"/>
                </a:solidFill>
                <a:latin typeface="仿宋" panose="02010609060101010101" pitchFamily="49" charset="-122"/>
                <a:ea typeface="仿宋" panose="02010609060101010101" pitchFamily="49" charset="-122"/>
              </a:rPr>
              <a:t>等等。 </a:t>
            </a:r>
          </a:p>
          <a:p>
            <a:r>
              <a:rPr lang="en-US" altLang="zh-CN" sz="3600" dirty="0">
                <a:solidFill>
                  <a:schemeClr val="tx1"/>
                </a:solidFill>
                <a:latin typeface="仿宋" panose="02010609060101010101" pitchFamily="49" charset="-122"/>
                <a:ea typeface="仿宋" panose="02010609060101010101" pitchFamily="49" charset="-122"/>
              </a:rPr>
              <a:t>EZ-USBFX3 </a:t>
            </a:r>
            <a:r>
              <a:rPr lang="zh-CN" altLang="zh-CN" sz="3600" dirty="0">
                <a:solidFill>
                  <a:schemeClr val="tx1"/>
                </a:solidFill>
                <a:latin typeface="仿宋" panose="02010609060101010101" pitchFamily="49" charset="-122"/>
                <a:ea typeface="仿宋" panose="02010609060101010101" pitchFamily="49" charset="-122"/>
              </a:rPr>
              <a:t>集成了</a:t>
            </a:r>
            <a:r>
              <a:rPr lang="en-US" altLang="zh-CN" sz="3600" dirty="0">
                <a:solidFill>
                  <a:schemeClr val="tx1"/>
                </a:solidFill>
                <a:latin typeface="仿宋" panose="02010609060101010101" pitchFamily="49" charset="-122"/>
                <a:ea typeface="仿宋" panose="02010609060101010101" pitchFamily="49" charset="-122"/>
              </a:rPr>
              <a:t> USB3.0 </a:t>
            </a:r>
            <a:r>
              <a:rPr lang="zh-CN" altLang="zh-CN" sz="3600" dirty="0">
                <a:solidFill>
                  <a:schemeClr val="tx1"/>
                </a:solidFill>
                <a:latin typeface="仿宋" panose="02010609060101010101" pitchFamily="49" charset="-122"/>
                <a:ea typeface="仿宋" panose="02010609060101010101" pitchFamily="49" charset="-122"/>
              </a:rPr>
              <a:t>和</a:t>
            </a:r>
            <a:r>
              <a:rPr lang="en-US" altLang="zh-CN" sz="3600" dirty="0">
                <a:solidFill>
                  <a:schemeClr val="tx1"/>
                </a:solidFill>
                <a:latin typeface="仿宋" panose="02010609060101010101" pitchFamily="49" charset="-122"/>
                <a:ea typeface="仿宋" panose="02010609060101010101" pitchFamily="49" charset="-122"/>
              </a:rPr>
              <a:t> USB2.0 </a:t>
            </a:r>
            <a:r>
              <a:rPr lang="zh-CN" altLang="zh-CN" sz="3600" dirty="0">
                <a:solidFill>
                  <a:schemeClr val="tx1"/>
                </a:solidFill>
                <a:latin typeface="仿宋" panose="02010609060101010101" pitchFamily="49" charset="-122"/>
                <a:ea typeface="仿宋" panose="02010609060101010101" pitchFamily="49" charset="-122"/>
              </a:rPr>
              <a:t>物理层</a:t>
            </a:r>
            <a:r>
              <a:rPr lang="en-US" altLang="zh-CN" sz="3600" dirty="0">
                <a:solidFill>
                  <a:schemeClr val="tx1"/>
                </a:solidFill>
                <a:latin typeface="仿宋" panose="02010609060101010101" pitchFamily="49" charset="-122"/>
                <a:ea typeface="仿宋" panose="02010609060101010101" pitchFamily="49" charset="-122"/>
              </a:rPr>
              <a:t>(PHY)</a:t>
            </a:r>
            <a:r>
              <a:rPr lang="zh-CN" altLang="zh-CN" sz="3600" dirty="0">
                <a:solidFill>
                  <a:schemeClr val="tx1"/>
                </a:solidFill>
                <a:latin typeface="仿宋" panose="02010609060101010101" pitchFamily="49" charset="-122"/>
                <a:ea typeface="仿宋" panose="02010609060101010101" pitchFamily="49" charset="-122"/>
              </a:rPr>
              <a:t>以及</a:t>
            </a:r>
            <a:r>
              <a:rPr lang="en-US" altLang="zh-CN" sz="3600" dirty="0">
                <a:solidFill>
                  <a:schemeClr val="tx1"/>
                </a:solidFill>
                <a:latin typeface="仿宋" panose="02010609060101010101" pitchFamily="49" charset="-122"/>
                <a:ea typeface="仿宋" panose="02010609060101010101" pitchFamily="49" charset="-122"/>
              </a:rPr>
              <a:t> 32 </a:t>
            </a:r>
            <a:r>
              <a:rPr lang="zh-CN" altLang="zh-CN" sz="3600" dirty="0">
                <a:solidFill>
                  <a:schemeClr val="tx1"/>
                </a:solidFill>
                <a:latin typeface="仿宋" panose="02010609060101010101" pitchFamily="49" charset="-122"/>
                <a:ea typeface="仿宋" panose="02010609060101010101" pitchFamily="49" charset="-122"/>
              </a:rPr>
              <a:t>位</a:t>
            </a:r>
            <a:r>
              <a:rPr lang="en-US" altLang="zh-CN" sz="3600" dirty="0">
                <a:solidFill>
                  <a:schemeClr val="tx1"/>
                </a:solidFill>
                <a:latin typeface="仿宋" panose="02010609060101010101" pitchFamily="49" charset="-122"/>
                <a:ea typeface="仿宋" panose="02010609060101010101" pitchFamily="49" charset="-122"/>
              </a:rPr>
              <a:t> ARM926EJ-S </a:t>
            </a:r>
            <a:r>
              <a:rPr lang="zh-CN" altLang="zh-CN" sz="3600" dirty="0">
                <a:solidFill>
                  <a:schemeClr val="tx1"/>
                </a:solidFill>
                <a:latin typeface="仿宋" panose="02010609060101010101" pitchFamily="49" charset="-122"/>
                <a:ea typeface="仿宋" panose="02010609060101010101" pitchFamily="49" charset="-122"/>
              </a:rPr>
              <a:t>微处理器</a:t>
            </a:r>
            <a:r>
              <a:rPr lang="zh-CN" altLang="zh-CN" sz="3600" dirty="0" smtClean="0">
                <a:solidFill>
                  <a:schemeClr val="tx1"/>
                </a:solidFill>
                <a:latin typeface="仿宋" panose="02010609060101010101" pitchFamily="49" charset="-122"/>
                <a:ea typeface="仿宋" panose="02010609060101010101" pitchFamily="49" charset="-122"/>
              </a:rPr>
              <a:t>，具</a:t>
            </a:r>
            <a:r>
              <a:rPr lang="zh-CN" altLang="zh-CN" sz="3600" dirty="0">
                <a:solidFill>
                  <a:schemeClr val="tx1"/>
                </a:solidFill>
                <a:latin typeface="仿宋" panose="02010609060101010101" pitchFamily="49" charset="-122"/>
                <a:ea typeface="仿宋" panose="02010609060101010101" pitchFamily="49" charset="-122"/>
              </a:rPr>
              <a:t>有强大的数据处理能力，并可用于构建定制应用。该产品采用了一种巧妙的架构，使</a:t>
            </a:r>
            <a:r>
              <a:rPr lang="zh-CN" altLang="zh-CN" sz="3600" dirty="0" smtClean="0">
                <a:solidFill>
                  <a:schemeClr val="tx1"/>
                </a:solidFill>
                <a:latin typeface="仿宋" panose="02010609060101010101" pitchFamily="49" charset="-122"/>
                <a:ea typeface="仿宋" panose="02010609060101010101" pitchFamily="49" charset="-122"/>
              </a:rPr>
              <a:t>从</a:t>
            </a:r>
            <a:r>
              <a:rPr lang="en-US" altLang="zh-CN" sz="3600" dirty="0" smtClean="0">
                <a:solidFill>
                  <a:schemeClr val="tx1"/>
                </a:solidFill>
                <a:latin typeface="仿宋" panose="02010609060101010101" pitchFamily="49" charset="-122"/>
                <a:ea typeface="仿宋" panose="02010609060101010101" pitchFamily="49" charset="-122"/>
              </a:rPr>
              <a:t>GPIFII </a:t>
            </a:r>
            <a:r>
              <a:rPr lang="zh-CN" altLang="zh-CN" sz="3600" dirty="0">
                <a:solidFill>
                  <a:schemeClr val="tx1"/>
                </a:solidFill>
                <a:latin typeface="仿宋" panose="02010609060101010101" pitchFamily="49" charset="-122"/>
                <a:ea typeface="仿宋" panose="02010609060101010101" pitchFamily="49" charset="-122"/>
              </a:rPr>
              <a:t>到</a:t>
            </a:r>
            <a:r>
              <a:rPr lang="en-US" altLang="zh-CN" sz="3600" dirty="0">
                <a:solidFill>
                  <a:schemeClr val="tx1"/>
                </a:solidFill>
                <a:latin typeface="仿宋" panose="02010609060101010101" pitchFamily="49" charset="-122"/>
                <a:ea typeface="仿宋" panose="02010609060101010101" pitchFamily="49" charset="-122"/>
              </a:rPr>
              <a:t> USB </a:t>
            </a:r>
            <a:r>
              <a:rPr lang="zh-CN" altLang="zh-CN" sz="3600" dirty="0">
                <a:solidFill>
                  <a:schemeClr val="tx1"/>
                </a:solidFill>
                <a:latin typeface="仿宋" panose="02010609060101010101" pitchFamily="49" charset="-122"/>
                <a:ea typeface="仿宋" panose="02010609060101010101" pitchFamily="49" charset="-122"/>
              </a:rPr>
              <a:t>接口的数据传输速度可达</a:t>
            </a:r>
            <a:r>
              <a:rPr lang="en-US" altLang="zh-CN" sz="3600" dirty="0">
                <a:solidFill>
                  <a:schemeClr val="tx1"/>
                </a:solidFill>
                <a:latin typeface="仿宋" panose="02010609060101010101" pitchFamily="49" charset="-122"/>
                <a:ea typeface="仿宋" panose="02010609060101010101" pitchFamily="49" charset="-122"/>
              </a:rPr>
              <a:t> </a:t>
            </a:r>
            <a:r>
              <a:rPr lang="en-US" altLang="zh-CN" sz="3600" dirty="0" smtClean="0">
                <a:solidFill>
                  <a:schemeClr val="tx1"/>
                </a:solidFill>
                <a:latin typeface="仿宋" panose="02010609060101010101" pitchFamily="49" charset="-122"/>
                <a:ea typeface="仿宋" panose="02010609060101010101" pitchFamily="49" charset="-122"/>
              </a:rPr>
              <a:t>320MBps</a:t>
            </a:r>
            <a:r>
              <a:rPr lang="zh-CN" altLang="zh-CN" sz="3600" dirty="0" smtClean="0">
                <a:solidFill>
                  <a:schemeClr val="tx1"/>
                </a:solidFill>
                <a:latin typeface="仿宋" panose="02010609060101010101" pitchFamily="49" charset="-122"/>
                <a:ea typeface="仿宋" panose="02010609060101010101" pitchFamily="49" charset="-122"/>
              </a:rPr>
              <a:t>。</a:t>
            </a:r>
            <a:r>
              <a:rPr lang="zh-CN" altLang="zh-CN" sz="3600" dirty="0">
                <a:solidFill>
                  <a:schemeClr val="tx1"/>
                </a:solidFill>
                <a:latin typeface="仿宋" panose="02010609060101010101" pitchFamily="49" charset="-122"/>
                <a:ea typeface="仿宋" panose="02010609060101010101" pitchFamily="49" charset="-122"/>
              </a:rPr>
              <a:t>通过集成的</a:t>
            </a:r>
            <a:r>
              <a:rPr lang="en-US" altLang="zh-CN" sz="3600" dirty="0">
                <a:solidFill>
                  <a:schemeClr val="tx1"/>
                </a:solidFill>
                <a:latin typeface="仿宋" panose="02010609060101010101" pitchFamily="49" charset="-122"/>
                <a:ea typeface="仿宋" panose="02010609060101010101" pitchFamily="49" charset="-122"/>
              </a:rPr>
              <a:t> USB2.0OTG </a:t>
            </a:r>
            <a:r>
              <a:rPr lang="zh-CN" altLang="zh-CN" sz="3600" dirty="0">
                <a:solidFill>
                  <a:schemeClr val="tx1"/>
                </a:solidFill>
                <a:latin typeface="仿宋" panose="02010609060101010101" pitchFamily="49" charset="-122"/>
                <a:ea typeface="仿宋" panose="02010609060101010101" pitchFamily="49" charset="-122"/>
              </a:rPr>
              <a:t>控制器，可以实现需要双角色使用场合的应用。例如，</a:t>
            </a:r>
            <a:r>
              <a:rPr lang="en-US" altLang="zh-CN" sz="3600" dirty="0">
                <a:solidFill>
                  <a:schemeClr val="tx1"/>
                </a:solidFill>
                <a:latin typeface="仿宋" panose="02010609060101010101" pitchFamily="49" charset="-122"/>
                <a:ea typeface="仿宋" panose="02010609060101010101" pitchFamily="49" charset="-122"/>
              </a:rPr>
              <a:t>EZ-USBFX3 </a:t>
            </a:r>
            <a:r>
              <a:rPr lang="zh-CN" altLang="zh-CN" sz="3600" dirty="0">
                <a:solidFill>
                  <a:schemeClr val="tx1"/>
                </a:solidFill>
                <a:latin typeface="仿宋" panose="02010609060101010101" pitchFamily="49" charset="-122"/>
                <a:ea typeface="仿宋" panose="02010609060101010101" pitchFamily="49" charset="-122"/>
              </a:rPr>
              <a:t>可以作为</a:t>
            </a:r>
            <a:r>
              <a:rPr lang="en-US" altLang="zh-CN" sz="3600" dirty="0">
                <a:solidFill>
                  <a:schemeClr val="tx1"/>
                </a:solidFill>
                <a:latin typeface="仿宋" panose="02010609060101010101" pitchFamily="49" charset="-122"/>
                <a:ea typeface="仿宋" panose="02010609060101010101" pitchFamily="49" charset="-122"/>
              </a:rPr>
              <a:t> MSC </a:t>
            </a:r>
            <a:r>
              <a:rPr lang="zh-CN" altLang="zh-CN" sz="3600" dirty="0">
                <a:solidFill>
                  <a:schemeClr val="tx1"/>
                </a:solidFill>
                <a:latin typeface="仿宋" panose="02010609060101010101" pitchFamily="49" charset="-122"/>
                <a:ea typeface="仿宋" panose="02010609060101010101" pitchFamily="49" charset="-122"/>
              </a:rPr>
              <a:t>和</a:t>
            </a:r>
            <a:r>
              <a:rPr lang="en-US" altLang="zh-CN" sz="3600" dirty="0">
                <a:solidFill>
                  <a:schemeClr val="tx1"/>
                </a:solidFill>
                <a:latin typeface="仿宋" panose="02010609060101010101" pitchFamily="49" charset="-122"/>
                <a:ea typeface="仿宋" panose="02010609060101010101" pitchFamily="49" charset="-122"/>
              </a:rPr>
              <a:t> HID </a:t>
            </a:r>
            <a:r>
              <a:rPr lang="zh-CN" altLang="zh-CN" sz="3600" dirty="0">
                <a:solidFill>
                  <a:schemeClr val="tx1"/>
                </a:solidFill>
                <a:latin typeface="仿宋" panose="02010609060101010101" pitchFamily="49" charset="-122"/>
                <a:ea typeface="仿宋" panose="02010609060101010101" pitchFamily="49" charset="-122"/>
              </a:rPr>
              <a:t>级设备的</a:t>
            </a:r>
            <a:r>
              <a:rPr lang="en-US" altLang="zh-CN" sz="3600" dirty="0">
                <a:solidFill>
                  <a:schemeClr val="tx1"/>
                </a:solidFill>
                <a:latin typeface="仿宋" panose="02010609060101010101" pitchFamily="49" charset="-122"/>
                <a:ea typeface="仿宋" panose="02010609060101010101" pitchFamily="49" charset="-122"/>
              </a:rPr>
              <a:t> OTG </a:t>
            </a:r>
            <a:r>
              <a:rPr lang="zh-CN" altLang="zh-CN" sz="3600" dirty="0">
                <a:solidFill>
                  <a:schemeClr val="tx1"/>
                </a:solidFill>
                <a:latin typeface="仿宋" panose="02010609060101010101" pitchFamily="49" charset="-122"/>
                <a:ea typeface="仿宋" panose="02010609060101010101" pitchFamily="49" charset="-122"/>
              </a:rPr>
              <a:t>主机使用。</a:t>
            </a:r>
            <a:r>
              <a:rPr lang="en-US" altLang="zh-CN" sz="3600" dirty="0">
                <a:solidFill>
                  <a:schemeClr val="tx1"/>
                </a:solidFill>
                <a:latin typeface="仿宋" panose="02010609060101010101" pitchFamily="49" charset="-122"/>
                <a:ea typeface="仿宋" panose="02010609060101010101" pitchFamily="49" charset="-122"/>
              </a:rPr>
              <a:t>EZ-USBFX3 </a:t>
            </a:r>
            <a:r>
              <a:rPr lang="zh-CN" altLang="zh-CN" sz="3600" dirty="0">
                <a:solidFill>
                  <a:schemeClr val="tx1"/>
                </a:solidFill>
                <a:latin typeface="仿宋" panose="02010609060101010101" pitchFamily="49" charset="-122"/>
                <a:ea typeface="仿宋" panose="02010609060101010101" pitchFamily="49" charset="-122"/>
              </a:rPr>
              <a:t>配有用于存储代码和数据的</a:t>
            </a:r>
            <a:r>
              <a:rPr lang="en-US" altLang="zh-CN" sz="3600" dirty="0">
                <a:solidFill>
                  <a:schemeClr val="tx1"/>
                </a:solidFill>
                <a:latin typeface="仿宋" panose="02010609060101010101" pitchFamily="49" charset="-122"/>
                <a:ea typeface="仿宋" panose="02010609060101010101" pitchFamily="49" charset="-122"/>
              </a:rPr>
              <a:t> 512KB </a:t>
            </a:r>
            <a:r>
              <a:rPr lang="zh-CN" altLang="zh-CN" sz="3600" dirty="0">
                <a:solidFill>
                  <a:schemeClr val="tx1"/>
                </a:solidFill>
                <a:latin typeface="仿宋" panose="02010609060101010101" pitchFamily="49" charset="-122"/>
                <a:ea typeface="仿宋" panose="02010609060101010101" pitchFamily="49" charset="-122"/>
              </a:rPr>
              <a:t>片上</a:t>
            </a:r>
            <a:r>
              <a:rPr lang="en-US" altLang="zh-CN" sz="3600" dirty="0">
                <a:solidFill>
                  <a:schemeClr val="tx1"/>
                </a:solidFill>
                <a:latin typeface="仿宋" panose="02010609060101010101" pitchFamily="49" charset="-122"/>
                <a:ea typeface="仿宋" panose="02010609060101010101" pitchFamily="49" charset="-122"/>
              </a:rPr>
              <a:t> SRAM</a:t>
            </a:r>
            <a:r>
              <a:rPr lang="zh-CN" altLang="zh-CN" sz="3600" dirty="0">
                <a:solidFill>
                  <a:schemeClr val="tx1"/>
                </a:solidFill>
                <a:latin typeface="仿宋" panose="02010609060101010101" pitchFamily="49" charset="-122"/>
                <a:ea typeface="仿宋" panose="02010609060101010101" pitchFamily="49" charset="-122"/>
              </a:rPr>
              <a:t>。</a:t>
            </a:r>
            <a:r>
              <a:rPr lang="en-US" altLang="zh-CN" sz="3600" dirty="0">
                <a:solidFill>
                  <a:schemeClr val="tx1"/>
                </a:solidFill>
                <a:latin typeface="仿宋" panose="02010609060101010101" pitchFamily="49" charset="-122"/>
                <a:ea typeface="仿宋" panose="02010609060101010101" pitchFamily="49" charset="-122"/>
              </a:rPr>
              <a:t>EZ-USBFX3 </a:t>
            </a:r>
            <a:r>
              <a:rPr lang="zh-CN" altLang="zh-CN" sz="3600" dirty="0">
                <a:solidFill>
                  <a:schemeClr val="tx1"/>
                </a:solidFill>
                <a:latin typeface="仿宋" panose="02010609060101010101" pitchFamily="49" charset="-122"/>
                <a:ea typeface="仿宋" panose="02010609060101010101" pitchFamily="49" charset="-122"/>
              </a:rPr>
              <a:t>还具有可连接至</a:t>
            </a:r>
            <a:r>
              <a:rPr lang="en-US" altLang="zh-CN" sz="3600" dirty="0">
                <a:solidFill>
                  <a:schemeClr val="tx1"/>
                </a:solidFill>
                <a:latin typeface="仿宋" panose="02010609060101010101" pitchFamily="49" charset="-122"/>
                <a:ea typeface="仿宋" panose="02010609060101010101" pitchFamily="49" charset="-122"/>
              </a:rPr>
              <a:t> UART</a:t>
            </a:r>
            <a:r>
              <a:rPr lang="zh-CN" altLang="zh-CN" sz="3600" dirty="0">
                <a:solidFill>
                  <a:schemeClr val="tx1"/>
                </a:solidFill>
                <a:latin typeface="仿宋" panose="02010609060101010101" pitchFamily="49" charset="-122"/>
                <a:ea typeface="仿宋" panose="02010609060101010101" pitchFamily="49" charset="-122"/>
              </a:rPr>
              <a:t>、</a:t>
            </a:r>
            <a:r>
              <a:rPr lang="en-US" altLang="zh-CN" sz="3600" dirty="0">
                <a:solidFill>
                  <a:schemeClr val="tx1"/>
                </a:solidFill>
                <a:latin typeface="仿宋" panose="02010609060101010101" pitchFamily="49" charset="-122"/>
                <a:ea typeface="仿宋" panose="02010609060101010101" pitchFamily="49" charset="-122"/>
              </a:rPr>
              <a:t>SPI</a:t>
            </a:r>
            <a:r>
              <a:rPr lang="zh-CN" altLang="zh-CN" sz="3600" dirty="0">
                <a:solidFill>
                  <a:schemeClr val="tx1"/>
                </a:solidFill>
                <a:latin typeface="仿宋" panose="02010609060101010101" pitchFamily="49" charset="-122"/>
                <a:ea typeface="仿宋" panose="02010609060101010101" pitchFamily="49" charset="-122"/>
              </a:rPr>
              <a:t>、</a:t>
            </a:r>
            <a:r>
              <a:rPr lang="en-US" altLang="zh-CN" sz="3600" dirty="0">
                <a:solidFill>
                  <a:schemeClr val="tx1"/>
                </a:solidFill>
                <a:latin typeface="仿宋" panose="02010609060101010101" pitchFamily="49" charset="-122"/>
                <a:ea typeface="仿宋" panose="02010609060101010101" pitchFamily="49" charset="-122"/>
              </a:rPr>
              <a:t>I2C </a:t>
            </a:r>
            <a:r>
              <a:rPr lang="zh-CN" altLang="zh-CN" sz="3600" dirty="0">
                <a:solidFill>
                  <a:schemeClr val="tx1"/>
                </a:solidFill>
                <a:latin typeface="仿宋" panose="02010609060101010101" pitchFamily="49" charset="-122"/>
                <a:ea typeface="仿宋" panose="02010609060101010101" pitchFamily="49" charset="-122"/>
              </a:rPr>
              <a:t>和</a:t>
            </a:r>
            <a:r>
              <a:rPr lang="en-US" altLang="zh-CN" sz="3600" dirty="0">
                <a:solidFill>
                  <a:schemeClr val="tx1"/>
                </a:solidFill>
                <a:latin typeface="仿宋" panose="02010609060101010101" pitchFamily="49" charset="-122"/>
                <a:ea typeface="仿宋" panose="02010609060101010101" pitchFamily="49" charset="-122"/>
              </a:rPr>
              <a:t> I2S </a:t>
            </a:r>
            <a:r>
              <a:rPr lang="zh-CN" altLang="zh-CN" sz="3600" dirty="0">
                <a:solidFill>
                  <a:schemeClr val="tx1"/>
                </a:solidFill>
                <a:latin typeface="仿宋" panose="02010609060101010101" pitchFamily="49" charset="-122"/>
                <a:ea typeface="仿宋" panose="02010609060101010101" pitchFamily="49" charset="-122"/>
              </a:rPr>
              <a:t>等串行外设的接口。 </a:t>
            </a:r>
          </a:p>
          <a:p>
            <a:r>
              <a:rPr lang="en-US" altLang="zh-CN" sz="3600" dirty="0">
                <a:solidFill>
                  <a:schemeClr val="tx1"/>
                </a:solidFill>
                <a:latin typeface="仿宋" panose="02010609060101010101" pitchFamily="49" charset="-122"/>
                <a:ea typeface="仿宋" panose="02010609060101010101" pitchFamily="49" charset="-122"/>
              </a:rPr>
              <a:t>EZ-USBFX3 </a:t>
            </a:r>
            <a:r>
              <a:rPr lang="zh-CN" altLang="zh-CN" sz="3600" dirty="0">
                <a:solidFill>
                  <a:schemeClr val="tx1"/>
                </a:solidFill>
                <a:latin typeface="仿宋" panose="02010609060101010101" pitchFamily="49" charset="-122"/>
                <a:ea typeface="仿宋" panose="02010609060101010101" pitchFamily="49" charset="-122"/>
              </a:rPr>
              <a:t>附带易用的</a:t>
            </a:r>
            <a:r>
              <a:rPr lang="en-US" altLang="zh-CN" sz="3600" dirty="0">
                <a:solidFill>
                  <a:schemeClr val="tx1"/>
                </a:solidFill>
                <a:latin typeface="仿宋" panose="02010609060101010101" pitchFamily="49" charset="-122"/>
                <a:ea typeface="仿宋" panose="02010609060101010101" pitchFamily="49" charset="-122"/>
              </a:rPr>
              <a:t> EZ-USB </a:t>
            </a:r>
            <a:r>
              <a:rPr lang="zh-CN" altLang="zh-CN" sz="3600" dirty="0">
                <a:solidFill>
                  <a:schemeClr val="tx1"/>
                </a:solidFill>
                <a:latin typeface="仿宋" panose="02010609060101010101" pitchFamily="49" charset="-122"/>
                <a:ea typeface="仿宋" panose="02010609060101010101" pitchFamily="49" charset="-122"/>
              </a:rPr>
              <a:t>工具，为快速应用开发提供完整的解决方案。软件开发工具包中附带应用示例，可缩短上市时间。 </a:t>
            </a:r>
          </a:p>
          <a:p>
            <a:r>
              <a:rPr lang="en-US" altLang="zh-CN" sz="3600" dirty="0">
                <a:solidFill>
                  <a:schemeClr val="tx1"/>
                </a:solidFill>
                <a:latin typeface="仿宋" panose="02010609060101010101" pitchFamily="49" charset="-122"/>
                <a:ea typeface="仿宋" panose="02010609060101010101" pitchFamily="49" charset="-122"/>
              </a:rPr>
              <a:t>EZ-USBFX3 </a:t>
            </a:r>
            <a:r>
              <a:rPr lang="zh-CN" altLang="zh-CN" sz="3600" dirty="0">
                <a:solidFill>
                  <a:schemeClr val="tx1"/>
                </a:solidFill>
                <a:latin typeface="仿宋" panose="02010609060101010101" pitchFamily="49" charset="-122"/>
                <a:ea typeface="仿宋" panose="02010609060101010101" pitchFamily="49" charset="-122"/>
              </a:rPr>
              <a:t>完全符合</a:t>
            </a:r>
            <a:r>
              <a:rPr lang="en-US" altLang="zh-CN" sz="3600" dirty="0">
                <a:solidFill>
                  <a:schemeClr val="tx1"/>
                </a:solidFill>
                <a:latin typeface="仿宋" panose="02010609060101010101" pitchFamily="49" charset="-122"/>
                <a:ea typeface="仿宋" panose="02010609060101010101" pitchFamily="49" charset="-122"/>
              </a:rPr>
              <a:t> USB3.0 </a:t>
            </a:r>
            <a:r>
              <a:rPr lang="zh-CN" altLang="zh-CN" sz="3600" dirty="0">
                <a:solidFill>
                  <a:schemeClr val="tx1"/>
                </a:solidFill>
                <a:latin typeface="仿宋" panose="02010609060101010101" pitchFamily="49" charset="-122"/>
                <a:ea typeface="仿宋" panose="02010609060101010101" pitchFamily="49" charset="-122"/>
              </a:rPr>
              <a:t>规范</a:t>
            </a:r>
            <a:r>
              <a:rPr lang="en-US" altLang="zh-CN" sz="3600" dirty="0">
                <a:solidFill>
                  <a:schemeClr val="tx1"/>
                </a:solidFill>
                <a:latin typeface="仿宋" panose="02010609060101010101" pitchFamily="49" charset="-122"/>
                <a:ea typeface="仿宋" panose="02010609060101010101" pitchFamily="49" charset="-122"/>
              </a:rPr>
              <a:t> 1.0 </a:t>
            </a:r>
            <a:r>
              <a:rPr lang="zh-CN" altLang="zh-CN" sz="3600" dirty="0">
                <a:solidFill>
                  <a:schemeClr val="tx1"/>
                </a:solidFill>
                <a:latin typeface="仿宋" panose="02010609060101010101" pitchFamily="49" charset="-122"/>
                <a:ea typeface="仿宋" panose="02010609060101010101" pitchFamily="49" charset="-122"/>
              </a:rPr>
              <a:t>版，并可向下兼容</a:t>
            </a:r>
            <a:r>
              <a:rPr lang="en-US" altLang="zh-CN" sz="3600" dirty="0">
                <a:solidFill>
                  <a:schemeClr val="tx1"/>
                </a:solidFill>
                <a:latin typeface="仿宋" panose="02010609060101010101" pitchFamily="49" charset="-122"/>
                <a:ea typeface="仿宋" panose="02010609060101010101" pitchFamily="49" charset="-122"/>
              </a:rPr>
              <a:t> USB2.0</a:t>
            </a:r>
            <a:r>
              <a:rPr lang="zh-CN" altLang="zh-CN" sz="3600" dirty="0" smtClean="0">
                <a:solidFill>
                  <a:schemeClr val="tx1"/>
                </a:solidFill>
                <a:latin typeface="仿宋" panose="02010609060101010101" pitchFamily="49" charset="-122"/>
                <a:ea typeface="仿宋" panose="02010609060101010101" pitchFamily="49" charset="-122"/>
              </a:rPr>
              <a:t>。</a:t>
            </a:r>
            <a:r>
              <a:rPr lang="zh-CN" altLang="en-US" sz="3600" dirty="0">
                <a:solidFill>
                  <a:schemeClr val="tx1"/>
                </a:solidFill>
                <a:latin typeface="仿宋" panose="02010609060101010101" pitchFamily="49" charset="-122"/>
                <a:ea typeface="仿宋" panose="02010609060101010101" pitchFamily="49" charset="-122"/>
              </a:rPr>
              <a:t>其</a:t>
            </a:r>
            <a:r>
              <a:rPr lang="zh-CN" altLang="zh-CN" sz="3600" dirty="0" smtClean="0">
                <a:solidFill>
                  <a:schemeClr val="tx1"/>
                </a:solidFill>
                <a:latin typeface="仿宋" panose="02010609060101010101" pitchFamily="49" charset="-122"/>
                <a:ea typeface="仿宋" panose="02010609060101010101" pitchFamily="49" charset="-122"/>
              </a:rPr>
              <a:t>还</a:t>
            </a:r>
            <a:r>
              <a:rPr lang="zh-CN" altLang="zh-CN" sz="3600" dirty="0">
                <a:solidFill>
                  <a:schemeClr val="tx1"/>
                </a:solidFill>
                <a:latin typeface="仿宋" panose="02010609060101010101" pitchFamily="49" charset="-122"/>
                <a:ea typeface="仿宋" panose="02010609060101010101" pitchFamily="49" charset="-122"/>
              </a:rPr>
              <a:t>符合电池充电规范</a:t>
            </a:r>
            <a:r>
              <a:rPr lang="en-US" altLang="zh-CN" sz="3600" dirty="0">
                <a:solidFill>
                  <a:schemeClr val="tx1"/>
                </a:solidFill>
                <a:latin typeface="仿宋" panose="02010609060101010101" pitchFamily="49" charset="-122"/>
                <a:ea typeface="仿宋" panose="02010609060101010101" pitchFamily="49" charset="-122"/>
              </a:rPr>
              <a:t> v1.1 </a:t>
            </a:r>
            <a:r>
              <a:rPr lang="zh-CN" altLang="zh-CN" sz="3600" dirty="0">
                <a:solidFill>
                  <a:schemeClr val="tx1"/>
                </a:solidFill>
                <a:latin typeface="仿宋" panose="02010609060101010101" pitchFamily="49" charset="-122"/>
                <a:ea typeface="仿宋" panose="02010609060101010101" pitchFamily="49" charset="-122"/>
              </a:rPr>
              <a:t>和</a:t>
            </a:r>
            <a:r>
              <a:rPr lang="en-US" altLang="zh-CN" sz="3600" dirty="0">
                <a:solidFill>
                  <a:schemeClr val="tx1"/>
                </a:solidFill>
                <a:latin typeface="仿宋" panose="02010609060101010101" pitchFamily="49" charset="-122"/>
                <a:ea typeface="仿宋" panose="02010609060101010101" pitchFamily="49" charset="-122"/>
              </a:rPr>
              <a:t> USB2.0OTG </a:t>
            </a:r>
            <a:r>
              <a:rPr lang="zh-CN" altLang="zh-CN" sz="3600" dirty="0">
                <a:solidFill>
                  <a:schemeClr val="tx1"/>
                </a:solidFill>
                <a:latin typeface="仿宋" panose="02010609060101010101" pitchFamily="49" charset="-122"/>
                <a:ea typeface="仿宋" panose="02010609060101010101" pitchFamily="49" charset="-122"/>
              </a:rPr>
              <a:t>规范</a:t>
            </a:r>
            <a:r>
              <a:rPr lang="en-US" altLang="zh-CN" sz="3600" dirty="0">
                <a:solidFill>
                  <a:schemeClr val="tx1"/>
                </a:solidFill>
                <a:latin typeface="仿宋" panose="02010609060101010101" pitchFamily="49" charset="-122"/>
                <a:ea typeface="仿宋" panose="02010609060101010101" pitchFamily="49" charset="-122"/>
              </a:rPr>
              <a:t> 2.0 </a:t>
            </a:r>
            <a:r>
              <a:rPr lang="zh-CN" altLang="zh-CN" sz="3600" dirty="0">
                <a:solidFill>
                  <a:schemeClr val="tx1"/>
                </a:solidFill>
                <a:latin typeface="仿宋" panose="02010609060101010101" pitchFamily="49" charset="-122"/>
                <a:ea typeface="仿宋" panose="02010609060101010101" pitchFamily="49" charset="-122"/>
              </a:rPr>
              <a:t>版</a:t>
            </a:r>
            <a:r>
              <a:rPr lang="zh-CN" altLang="zh-CN" sz="3600" dirty="0" smtClean="0">
                <a:solidFill>
                  <a:schemeClr val="tx1"/>
                </a:solidFill>
                <a:latin typeface="仿宋" panose="02010609060101010101" pitchFamily="49" charset="-122"/>
                <a:ea typeface="仿宋" panose="02010609060101010101" pitchFamily="49" charset="-122"/>
              </a:rPr>
              <a:t>。</a:t>
            </a:r>
            <a:endParaRPr lang="zh-CN" altLang="zh-CN" sz="3600" dirty="0">
              <a:solidFill>
                <a:schemeClr val="tx1"/>
              </a:solidFill>
              <a:latin typeface="仿宋" panose="02010609060101010101" pitchFamily="49" charset="-122"/>
              <a:ea typeface="仿宋" panose="02010609060101010101" pitchFamily="49" charset="-122"/>
            </a:endParaRPr>
          </a:p>
        </p:txBody>
      </p:sp>
      <p:sp>
        <p:nvSpPr>
          <p:cNvPr id="6" name="圆角矩形 5"/>
          <p:cNvSpPr/>
          <p:nvPr/>
        </p:nvSpPr>
        <p:spPr>
          <a:xfrm>
            <a:off x="1156915" y="329514"/>
            <a:ext cx="9758219" cy="804387"/>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smtClean="0">
                <a:solidFill>
                  <a:srgbClr val="FF0000"/>
                </a:solidFill>
                <a:latin typeface="+mn-ea"/>
              </a:rPr>
              <a:t>FX3</a:t>
            </a:r>
            <a:r>
              <a:rPr lang="zh-CN" altLang="en-US" sz="5400" b="1" dirty="0">
                <a:solidFill>
                  <a:srgbClr val="FF0000"/>
                </a:solidFill>
                <a:latin typeface="华文行楷" panose="02010800040101010101" pitchFamily="2" charset="-122"/>
                <a:ea typeface="华文行楷" panose="02010800040101010101" pitchFamily="2" charset="-122"/>
              </a:rPr>
              <a:t>集成型</a:t>
            </a:r>
            <a:r>
              <a:rPr lang="en-US" altLang="zh-CN" sz="5400" b="1" dirty="0">
                <a:solidFill>
                  <a:srgbClr val="FF0000"/>
                </a:solidFill>
                <a:latin typeface="+mj-ea"/>
                <a:ea typeface="+mj-ea"/>
              </a:rPr>
              <a:t>USB3.0</a:t>
            </a:r>
            <a:r>
              <a:rPr lang="zh-CN" altLang="en-US" sz="5400" b="1" dirty="0">
                <a:solidFill>
                  <a:srgbClr val="FF0000"/>
                </a:solidFill>
                <a:latin typeface="华文行楷" panose="02010800040101010101" pitchFamily="2" charset="-122"/>
                <a:ea typeface="华文行楷" panose="02010800040101010101" pitchFamily="2" charset="-122"/>
              </a:rPr>
              <a:t>协议芯片概</a:t>
            </a:r>
            <a:r>
              <a:rPr lang="zh-CN" altLang="en-US" sz="5400" b="1" dirty="0" smtClean="0">
                <a:solidFill>
                  <a:srgbClr val="FF0000"/>
                </a:solidFill>
                <a:latin typeface="华文行楷" panose="02010800040101010101" pitchFamily="2" charset="-122"/>
                <a:ea typeface="华文行楷" panose="02010800040101010101" pitchFamily="2" charset="-122"/>
              </a:rPr>
              <a:t>述</a:t>
            </a:r>
            <a:endParaRPr lang="zh-CN" altLang="en-US" sz="5400" b="1" dirty="0">
              <a:solidFill>
                <a:srgbClr val="FF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992332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79637" y="2867025"/>
            <a:ext cx="8534400" cy="4110567"/>
          </a:xfrm>
        </p:spPr>
        <p:txBody>
          <a:bodyPr>
            <a:normAutofit/>
          </a:bodyPr>
          <a:lstStyle/>
          <a:p>
            <a:r>
              <a:rPr lang="en-US" altLang="zh-CN" dirty="0">
                <a:solidFill>
                  <a:schemeClr val="tx1"/>
                </a:solidFill>
              </a:rPr>
              <a:t>1</a:t>
            </a:r>
            <a:r>
              <a:rPr lang="zh-CN" altLang="zh-CN" dirty="0">
                <a:solidFill>
                  <a:schemeClr val="tx1"/>
                </a:solidFill>
              </a:rPr>
              <a:t>、 </a:t>
            </a:r>
            <a:r>
              <a:rPr lang="en-US" altLang="zh-CN" dirty="0">
                <a:solidFill>
                  <a:schemeClr val="tx1"/>
                </a:solidFill>
              </a:rPr>
              <a:t>USB3.0</a:t>
            </a:r>
            <a:r>
              <a:rPr lang="zh-CN" altLang="zh-CN" dirty="0">
                <a:solidFill>
                  <a:schemeClr val="tx1"/>
                </a:solidFill>
              </a:rPr>
              <a:t>外设控制器，兼容</a:t>
            </a:r>
            <a:r>
              <a:rPr lang="en-US" altLang="zh-CN" dirty="0">
                <a:solidFill>
                  <a:schemeClr val="tx1"/>
                </a:solidFill>
              </a:rPr>
              <a:t>USB2.0</a:t>
            </a:r>
            <a:r>
              <a:rPr lang="zh-CN" altLang="zh-CN" dirty="0">
                <a:solidFill>
                  <a:schemeClr val="tx1"/>
                </a:solidFill>
              </a:rPr>
              <a:t>协议 </a:t>
            </a:r>
          </a:p>
          <a:p>
            <a:r>
              <a:rPr lang="en-US" altLang="zh-CN" dirty="0">
                <a:solidFill>
                  <a:schemeClr val="tx1"/>
                </a:solidFill>
              </a:rPr>
              <a:t>2</a:t>
            </a:r>
            <a:r>
              <a:rPr lang="zh-CN" altLang="zh-CN" dirty="0">
                <a:solidFill>
                  <a:schemeClr val="tx1"/>
                </a:solidFill>
              </a:rPr>
              <a:t>、 对外是一个</a:t>
            </a:r>
            <a:r>
              <a:rPr lang="en-US" altLang="zh-CN" dirty="0">
                <a:solidFill>
                  <a:schemeClr val="tx1"/>
                </a:solidFill>
              </a:rPr>
              <a:t>GPIFII</a:t>
            </a:r>
            <a:r>
              <a:rPr lang="zh-CN" altLang="zh-CN" dirty="0">
                <a:solidFill>
                  <a:schemeClr val="tx1"/>
                </a:solidFill>
              </a:rPr>
              <a:t>接口，可以灵活的与</a:t>
            </a:r>
            <a:r>
              <a:rPr lang="en-US" altLang="zh-CN" dirty="0">
                <a:solidFill>
                  <a:schemeClr val="tx1"/>
                </a:solidFill>
              </a:rPr>
              <a:t>FPGA</a:t>
            </a:r>
            <a:r>
              <a:rPr lang="zh-CN" altLang="zh-CN" dirty="0">
                <a:solidFill>
                  <a:schemeClr val="tx1"/>
                </a:solidFill>
              </a:rPr>
              <a:t>连接 </a:t>
            </a:r>
          </a:p>
          <a:p>
            <a:r>
              <a:rPr lang="en-US" altLang="zh-CN" dirty="0">
                <a:solidFill>
                  <a:schemeClr val="tx1"/>
                </a:solidFill>
              </a:rPr>
              <a:t>3</a:t>
            </a:r>
            <a:r>
              <a:rPr lang="zh-CN" altLang="zh-CN" dirty="0">
                <a:solidFill>
                  <a:schemeClr val="tx1"/>
                </a:solidFill>
              </a:rPr>
              <a:t>、 片上集成</a:t>
            </a:r>
            <a:r>
              <a:rPr lang="en-US" altLang="zh-CN" dirty="0">
                <a:solidFill>
                  <a:schemeClr val="tx1"/>
                </a:solidFill>
              </a:rPr>
              <a:t>ARM926EJ-S</a:t>
            </a:r>
            <a:r>
              <a:rPr lang="zh-CN" altLang="zh-CN" dirty="0">
                <a:solidFill>
                  <a:schemeClr val="tx1"/>
                </a:solidFill>
              </a:rPr>
              <a:t>微处理器（</a:t>
            </a:r>
            <a:r>
              <a:rPr lang="en-US" altLang="zh-CN" dirty="0">
                <a:solidFill>
                  <a:schemeClr val="tx1"/>
                </a:solidFill>
              </a:rPr>
              <a:t>ARM9</a:t>
            </a:r>
            <a:r>
              <a:rPr lang="zh-CN" altLang="zh-CN" dirty="0">
                <a:solidFill>
                  <a:schemeClr val="tx1"/>
                </a:solidFill>
              </a:rPr>
              <a:t>处理器） </a:t>
            </a:r>
          </a:p>
          <a:p>
            <a:r>
              <a:rPr lang="en-US" altLang="zh-CN" dirty="0">
                <a:solidFill>
                  <a:schemeClr val="tx1"/>
                </a:solidFill>
              </a:rPr>
              <a:t>4</a:t>
            </a:r>
            <a:r>
              <a:rPr lang="zh-CN" altLang="zh-CN" dirty="0">
                <a:solidFill>
                  <a:schemeClr val="tx1"/>
                </a:solidFill>
              </a:rPr>
              <a:t>、 用户接口（</a:t>
            </a:r>
            <a:r>
              <a:rPr lang="en-US" altLang="zh-CN" dirty="0">
                <a:solidFill>
                  <a:schemeClr val="tx1"/>
                </a:solidFill>
              </a:rPr>
              <a:t>GPIFII</a:t>
            </a:r>
            <a:r>
              <a:rPr lang="zh-CN" altLang="zh-CN" dirty="0">
                <a:solidFill>
                  <a:schemeClr val="tx1"/>
                </a:solidFill>
              </a:rPr>
              <a:t>）到</a:t>
            </a:r>
            <a:r>
              <a:rPr lang="en-US" altLang="zh-CN" dirty="0">
                <a:solidFill>
                  <a:schemeClr val="tx1"/>
                </a:solidFill>
              </a:rPr>
              <a:t>USB</a:t>
            </a:r>
            <a:r>
              <a:rPr lang="zh-CN" altLang="zh-CN" dirty="0">
                <a:solidFill>
                  <a:schemeClr val="tx1"/>
                </a:solidFill>
              </a:rPr>
              <a:t>接口的数据传输速度可达</a:t>
            </a:r>
            <a:r>
              <a:rPr lang="en-US" altLang="zh-CN" dirty="0">
                <a:solidFill>
                  <a:schemeClr val="tx1"/>
                </a:solidFill>
              </a:rPr>
              <a:t>320MBps </a:t>
            </a:r>
            <a:endParaRPr lang="zh-CN" altLang="zh-CN" dirty="0">
              <a:solidFill>
                <a:schemeClr val="tx1"/>
              </a:solidFill>
            </a:endParaRPr>
          </a:p>
          <a:p>
            <a:r>
              <a:rPr lang="en-US" altLang="zh-CN" dirty="0">
                <a:solidFill>
                  <a:schemeClr val="tx1"/>
                </a:solidFill>
              </a:rPr>
              <a:t>5</a:t>
            </a:r>
            <a:r>
              <a:rPr lang="zh-CN" altLang="zh-CN" dirty="0">
                <a:solidFill>
                  <a:schemeClr val="tx1"/>
                </a:solidFill>
              </a:rPr>
              <a:t>、 支持</a:t>
            </a:r>
            <a:r>
              <a:rPr lang="en-US" altLang="zh-CN" dirty="0">
                <a:solidFill>
                  <a:schemeClr val="tx1"/>
                </a:solidFill>
              </a:rPr>
              <a:t>USB2.0 OTG</a:t>
            </a:r>
            <a:r>
              <a:rPr lang="zh-CN" altLang="zh-CN" dirty="0">
                <a:solidFill>
                  <a:schemeClr val="tx1"/>
                </a:solidFill>
              </a:rPr>
              <a:t>功能，可以作为海量存储器控制器（</a:t>
            </a:r>
            <a:r>
              <a:rPr lang="en-US" altLang="zh-CN" dirty="0">
                <a:solidFill>
                  <a:schemeClr val="tx1"/>
                </a:solidFill>
              </a:rPr>
              <a:t>MSC</a:t>
            </a:r>
            <a:r>
              <a:rPr lang="zh-CN" altLang="zh-CN" dirty="0">
                <a:solidFill>
                  <a:schemeClr val="tx1"/>
                </a:solidFill>
              </a:rPr>
              <a:t>，如</a:t>
            </a:r>
            <a:r>
              <a:rPr lang="en-US" altLang="zh-CN" dirty="0">
                <a:solidFill>
                  <a:schemeClr val="tx1"/>
                </a:solidFill>
              </a:rPr>
              <a:t>U</a:t>
            </a:r>
            <a:r>
              <a:rPr lang="zh-CN" altLang="zh-CN" dirty="0">
                <a:solidFill>
                  <a:schemeClr val="tx1"/>
                </a:solidFill>
              </a:rPr>
              <a:t>盘）或人机接口设备（</a:t>
            </a:r>
            <a:r>
              <a:rPr lang="en-US" altLang="zh-CN" dirty="0">
                <a:solidFill>
                  <a:schemeClr val="tx1"/>
                </a:solidFill>
              </a:rPr>
              <a:t>HID</a:t>
            </a:r>
            <a:r>
              <a:rPr lang="zh-CN" altLang="zh-CN" dirty="0">
                <a:solidFill>
                  <a:schemeClr val="tx1"/>
                </a:solidFill>
              </a:rPr>
              <a:t>，如鼠标、键盘）的主机 </a:t>
            </a:r>
          </a:p>
          <a:p>
            <a:r>
              <a:rPr lang="en-US" altLang="zh-CN" dirty="0">
                <a:solidFill>
                  <a:schemeClr val="tx1"/>
                </a:solidFill>
              </a:rPr>
              <a:t>6</a:t>
            </a:r>
            <a:r>
              <a:rPr lang="zh-CN" altLang="zh-CN" dirty="0">
                <a:solidFill>
                  <a:schemeClr val="tx1"/>
                </a:solidFill>
              </a:rPr>
              <a:t>、 片上</a:t>
            </a:r>
            <a:r>
              <a:rPr lang="en-US" altLang="zh-CN" dirty="0">
                <a:solidFill>
                  <a:schemeClr val="tx1"/>
                </a:solidFill>
              </a:rPr>
              <a:t>512K</a:t>
            </a:r>
            <a:r>
              <a:rPr lang="zh-CN" altLang="zh-CN" dirty="0">
                <a:solidFill>
                  <a:schemeClr val="tx1"/>
                </a:solidFill>
              </a:rPr>
              <a:t>字节</a:t>
            </a:r>
            <a:r>
              <a:rPr lang="en-US" altLang="zh-CN" dirty="0">
                <a:solidFill>
                  <a:schemeClr val="tx1"/>
                </a:solidFill>
              </a:rPr>
              <a:t>SRAM</a:t>
            </a:r>
            <a:r>
              <a:rPr lang="zh-CN" altLang="zh-CN" dirty="0">
                <a:solidFill>
                  <a:schemeClr val="tx1"/>
                </a:solidFill>
              </a:rPr>
              <a:t>用于存储程序和数据 </a:t>
            </a:r>
          </a:p>
          <a:p>
            <a:r>
              <a:rPr lang="en-US" altLang="zh-CN" dirty="0">
                <a:solidFill>
                  <a:schemeClr val="tx1"/>
                </a:solidFill>
              </a:rPr>
              <a:t>7</a:t>
            </a:r>
            <a:r>
              <a:rPr lang="zh-CN" altLang="zh-CN" dirty="0">
                <a:solidFill>
                  <a:schemeClr val="tx1"/>
                </a:solidFill>
              </a:rPr>
              <a:t>、 </a:t>
            </a:r>
            <a:r>
              <a:rPr lang="en-US" altLang="zh-CN" dirty="0">
                <a:solidFill>
                  <a:schemeClr val="tx1"/>
                </a:solidFill>
              </a:rPr>
              <a:t>UART</a:t>
            </a:r>
            <a:r>
              <a:rPr lang="zh-CN" altLang="zh-CN" dirty="0">
                <a:solidFill>
                  <a:schemeClr val="tx1"/>
                </a:solidFill>
              </a:rPr>
              <a:t>、</a:t>
            </a:r>
            <a:r>
              <a:rPr lang="en-US" altLang="zh-CN" dirty="0">
                <a:solidFill>
                  <a:schemeClr val="tx1"/>
                </a:solidFill>
              </a:rPr>
              <a:t>SPI</a:t>
            </a:r>
            <a:r>
              <a:rPr lang="zh-CN" altLang="zh-CN" dirty="0">
                <a:solidFill>
                  <a:schemeClr val="tx1"/>
                </a:solidFill>
              </a:rPr>
              <a:t>、</a:t>
            </a:r>
            <a:r>
              <a:rPr lang="en-US" altLang="zh-CN" dirty="0">
                <a:solidFill>
                  <a:schemeClr val="tx1"/>
                </a:solidFill>
              </a:rPr>
              <a:t>I2C</a:t>
            </a:r>
            <a:r>
              <a:rPr lang="zh-CN" altLang="zh-CN" dirty="0">
                <a:solidFill>
                  <a:schemeClr val="tx1"/>
                </a:solidFill>
              </a:rPr>
              <a:t>、</a:t>
            </a:r>
            <a:r>
              <a:rPr lang="en-US" altLang="zh-CN" dirty="0">
                <a:solidFill>
                  <a:schemeClr val="tx1"/>
                </a:solidFill>
              </a:rPr>
              <a:t>I2S</a:t>
            </a:r>
            <a:r>
              <a:rPr lang="zh-CN" altLang="zh-CN" dirty="0">
                <a:solidFill>
                  <a:schemeClr val="tx1"/>
                </a:solidFill>
              </a:rPr>
              <a:t>串行外事接口。 </a:t>
            </a:r>
          </a:p>
          <a:p>
            <a:r>
              <a:rPr lang="en-US" altLang="zh-CN" dirty="0">
                <a:solidFill>
                  <a:schemeClr val="tx1"/>
                </a:solidFill>
              </a:rPr>
              <a:t>8</a:t>
            </a:r>
            <a:r>
              <a:rPr lang="zh-CN" altLang="zh-CN" dirty="0">
                <a:solidFill>
                  <a:schemeClr val="tx1"/>
                </a:solidFill>
              </a:rPr>
              <a:t>、 提供方便易用的</a:t>
            </a:r>
            <a:r>
              <a:rPr lang="en-US" altLang="zh-CN" dirty="0">
                <a:solidFill>
                  <a:schemeClr val="tx1"/>
                </a:solidFill>
              </a:rPr>
              <a:t>EZ-USB</a:t>
            </a:r>
            <a:r>
              <a:rPr lang="zh-CN" altLang="zh-CN" dirty="0">
                <a:solidFill>
                  <a:schemeClr val="tx1"/>
                </a:solidFill>
              </a:rPr>
              <a:t>开</a:t>
            </a:r>
            <a:r>
              <a:rPr lang="zh-CN" altLang="zh-CN" dirty="0" smtClean="0">
                <a:solidFill>
                  <a:schemeClr val="tx1"/>
                </a:solidFill>
              </a:rPr>
              <a:t>发</a:t>
            </a:r>
            <a:r>
              <a:rPr lang="zh-CN" altLang="en-US" dirty="0" smtClean="0">
                <a:solidFill>
                  <a:schemeClr val="tx1"/>
                </a:solidFill>
              </a:rPr>
              <a:t>工具</a:t>
            </a:r>
            <a:r>
              <a:rPr lang="en-US" altLang="zh-CN" dirty="0" smtClean="0">
                <a:solidFill>
                  <a:schemeClr val="tx1"/>
                </a:solidFill>
              </a:rPr>
              <a:t>  </a:t>
            </a:r>
            <a:endParaRPr lang="zh-CN" altLang="zh-CN" dirty="0">
              <a:solidFill>
                <a:schemeClr val="tx1"/>
              </a:solidFill>
            </a:endParaRPr>
          </a:p>
          <a:p>
            <a:endParaRPr lang="zh-CN" altLang="en-US" dirty="0"/>
          </a:p>
        </p:txBody>
      </p:sp>
      <p:sp>
        <p:nvSpPr>
          <p:cNvPr id="4" name="圆角矩形 3"/>
          <p:cNvSpPr/>
          <p:nvPr/>
        </p:nvSpPr>
        <p:spPr>
          <a:xfrm>
            <a:off x="147638" y="86603"/>
            <a:ext cx="5834062"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集成型</a:t>
            </a: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协议芯片概述</a:t>
            </a:r>
          </a:p>
        </p:txBody>
      </p:sp>
      <p:sp>
        <p:nvSpPr>
          <p:cNvPr id="5" name="圆角矩形 4"/>
          <p:cNvSpPr/>
          <p:nvPr/>
        </p:nvSpPr>
        <p:spPr>
          <a:xfrm>
            <a:off x="3555205" y="1211792"/>
            <a:ext cx="4645820"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芯片特点</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493216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357938" y="0"/>
            <a:ext cx="5834062"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集成型</a:t>
            </a: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协议芯片概述</a:t>
            </a:r>
          </a:p>
        </p:txBody>
      </p:sp>
      <p:sp>
        <p:nvSpPr>
          <p:cNvPr id="5" name="圆角矩形 4"/>
          <p:cNvSpPr/>
          <p:nvPr/>
        </p:nvSpPr>
        <p:spPr>
          <a:xfrm rot="5400000">
            <a:off x="-1576505" y="3549252"/>
            <a:ext cx="5703095"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芯片功能框架</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2602704" y="1195239"/>
            <a:ext cx="8636796" cy="5412875"/>
          </a:xfrm>
          <a:prstGeom prst="rect">
            <a:avLst/>
          </a:prstGeom>
        </p:spPr>
      </p:pic>
    </p:spTree>
    <p:extLst>
      <p:ext uri="{BB962C8B-B14F-4D97-AF65-F5344CB8AC3E}">
        <p14:creationId xmlns:p14="http://schemas.microsoft.com/office/powerpoint/2010/main" val="1252777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357938" y="0"/>
            <a:ext cx="5834062"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集成型</a:t>
            </a: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协议芯片概述</a:t>
            </a:r>
          </a:p>
        </p:txBody>
      </p:sp>
      <p:sp>
        <p:nvSpPr>
          <p:cNvPr id="5" name="圆角矩形 4"/>
          <p:cNvSpPr/>
          <p:nvPr/>
        </p:nvSpPr>
        <p:spPr>
          <a:xfrm>
            <a:off x="2090620" y="1080344"/>
            <a:ext cx="7129580"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芯片模块功能</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——GPIF II</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6" name="矩形 5"/>
          <p:cNvSpPr/>
          <p:nvPr/>
        </p:nvSpPr>
        <p:spPr>
          <a:xfrm>
            <a:off x="369094" y="1785194"/>
            <a:ext cx="11251406" cy="5632311"/>
          </a:xfrm>
          <a:prstGeom prst="rect">
            <a:avLst/>
          </a:prstGeom>
        </p:spPr>
        <p:txBody>
          <a:bodyPr wrap="square">
            <a:spAutoFit/>
          </a:bodyPr>
          <a:lstStyle/>
          <a:p>
            <a:r>
              <a:rPr lang="zh-CN" altLang="en-US" dirty="0"/>
              <a:t>GPIF II</a:t>
            </a:r>
            <a:br>
              <a:rPr lang="zh-CN" altLang="en-US" dirty="0"/>
            </a:br>
            <a:r>
              <a:rPr lang="en-US" altLang="zh-CN" dirty="0" smtClean="0"/>
              <a:t>	</a:t>
            </a:r>
            <a:r>
              <a:rPr lang="zh-CN" altLang="en-US" dirty="0" smtClean="0"/>
              <a:t>高</a:t>
            </a:r>
            <a:r>
              <a:rPr lang="zh-CN" altLang="en-US" dirty="0"/>
              <a:t>性能的 GPIF II 接口（作为处理器接口模块（ PIB）的</a:t>
            </a:r>
            <a:r>
              <a:rPr lang="zh-CN" altLang="en-US" dirty="0" smtClean="0"/>
              <a:t>一部</a:t>
            </a:r>
            <a:r>
              <a:rPr lang="zh-CN" altLang="en-US" dirty="0"/>
              <a:t>分）与 FX2LP 的 GPIF 和从设备 FIFO 接口的功能</a:t>
            </a:r>
            <a:r>
              <a:rPr lang="zh-CN" altLang="en-US" dirty="0" smtClean="0"/>
              <a:t>相似</a:t>
            </a:r>
            <a:r>
              <a:rPr lang="zh-CN" altLang="en-US" dirty="0"/>
              <a:t>，但其功能更为先进。 GPIF II 是一种可编程的状态机</a:t>
            </a:r>
            <a:r>
              <a:rPr lang="zh-CN" altLang="en-US" dirty="0" smtClean="0"/>
              <a:t>，它</a:t>
            </a:r>
            <a:r>
              <a:rPr lang="zh-CN" altLang="en-US" dirty="0"/>
              <a:t>所启用的灵活接口使用自己的高速时钟，完全独立</a:t>
            </a:r>
            <a:r>
              <a:rPr lang="zh-CN" altLang="en-US" dirty="0" smtClean="0"/>
              <a:t>于ARM9</a:t>
            </a:r>
            <a:r>
              <a:rPr lang="zh-CN" altLang="en-US" dirty="0"/>
              <a:t>。在工业标准或专用接口中， GPIF II 能够作为一</a:t>
            </a:r>
            <a:r>
              <a:rPr lang="zh-CN" altLang="en-US" dirty="0" smtClean="0"/>
              <a:t>个主</a:t>
            </a:r>
            <a:r>
              <a:rPr lang="zh-CN" altLang="en-US" dirty="0"/>
              <a:t>设备或从设备运行。 GPIF II 可支持并行和串行接口。</a:t>
            </a:r>
            <a:br>
              <a:rPr lang="zh-CN" altLang="en-US" dirty="0"/>
            </a:br>
            <a:r>
              <a:rPr lang="zh-CN" altLang="en-US" dirty="0"/>
              <a:t>GPIF II 的主要特性包括</a:t>
            </a:r>
            <a:r>
              <a:rPr lang="zh-CN" altLang="en-US" dirty="0" smtClean="0"/>
              <a:t>：</a:t>
            </a:r>
            <a:endParaRPr lang="en-US" altLang="zh-CN" dirty="0" smtClean="0"/>
          </a:p>
          <a:p>
            <a:endParaRPr lang="en-US" altLang="zh-CN" dirty="0" smtClean="0"/>
          </a:p>
          <a:p>
            <a:pPr marL="742950" lvl="1" indent="-285750">
              <a:buFont typeface="Arial" panose="020B0604020202020204" pitchFamily="34" charset="0"/>
              <a:buChar char="•"/>
            </a:pPr>
            <a:r>
              <a:rPr lang="zh-CN" altLang="en-US" dirty="0" smtClean="0"/>
              <a:t>可</a:t>
            </a:r>
            <a:r>
              <a:rPr lang="zh-CN" altLang="en-US" dirty="0"/>
              <a:t>作为主设备或从设备使用。</a:t>
            </a:r>
          </a:p>
          <a:p>
            <a:pPr marL="742950" lvl="1" indent="-285750">
              <a:buFont typeface="Arial" panose="020B0604020202020204" pitchFamily="34" charset="0"/>
              <a:buChar char="•"/>
            </a:pPr>
            <a:r>
              <a:rPr lang="zh-CN" altLang="en-US" dirty="0"/>
              <a:t>提供 </a:t>
            </a:r>
            <a:r>
              <a:rPr lang="en-US" altLang="zh-CN" dirty="0"/>
              <a:t>256 </a:t>
            </a:r>
            <a:r>
              <a:rPr lang="zh-CN" altLang="en-US" dirty="0"/>
              <a:t>种可编程状态。</a:t>
            </a:r>
          </a:p>
          <a:p>
            <a:pPr marL="742950" lvl="1" indent="-285750">
              <a:buFont typeface="Arial" panose="020B0604020202020204" pitchFamily="34" charset="0"/>
              <a:buChar char="•"/>
            </a:pPr>
            <a:r>
              <a:rPr lang="zh-CN" altLang="en-US" dirty="0"/>
              <a:t>支持 </a:t>
            </a:r>
            <a:r>
              <a:rPr lang="en-US" altLang="zh-CN" dirty="0"/>
              <a:t>8 </a:t>
            </a:r>
            <a:r>
              <a:rPr lang="zh-CN" altLang="en-US" dirty="0"/>
              <a:t>位、 </a:t>
            </a:r>
            <a:r>
              <a:rPr lang="en-US" altLang="zh-CN" dirty="0"/>
              <a:t>16 </a:t>
            </a:r>
            <a:r>
              <a:rPr lang="zh-CN" altLang="en-US" dirty="0"/>
              <a:t>位、 </a:t>
            </a:r>
            <a:r>
              <a:rPr lang="en-US" altLang="zh-CN" dirty="0"/>
              <a:t>24 </a:t>
            </a:r>
            <a:r>
              <a:rPr lang="zh-CN" altLang="en-US" dirty="0"/>
              <a:t>位和 </a:t>
            </a:r>
            <a:r>
              <a:rPr lang="en-US" altLang="zh-CN" dirty="0"/>
              <a:t>32 </a:t>
            </a:r>
            <a:r>
              <a:rPr lang="zh-CN" altLang="en-US" dirty="0"/>
              <a:t>位的并行数据总线。</a:t>
            </a:r>
          </a:p>
          <a:p>
            <a:pPr marL="742950" lvl="1" indent="-285750">
              <a:buFont typeface="Arial" panose="020B0604020202020204" pitchFamily="34" charset="0"/>
              <a:buChar char="•"/>
            </a:pPr>
            <a:r>
              <a:rPr lang="zh-CN" altLang="en-US" dirty="0"/>
              <a:t>支持频率高达 </a:t>
            </a:r>
            <a:r>
              <a:rPr lang="en-US" altLang="zh-CN" dirty="0"/>
              <a:t>100 MHz </a:t>
            </a:r>
            <a:r>
              <a:rPr lang="zh-CN" altLang="en-US" dirty="0"/>
              <a:t>的接口。</a:t>
            </a:r>
          </a:p>
          <a:p>
            <a:pPr marL="742950" lvl="1" indent="-285750">
              <a:buFont typeface="Arial" panose="020B0604020202020204" pitchFamily="34" charset="0"/>
              <a:buChar char="•"/>
            </a:pPr>
            <a:r>
              <a:rPr lang="zh-CN" altLang="en-US" dirty="0"/>
              <a:t>使用 </a:t>
            </a:r>
            <a:r>
              <a:rPr lang="en-US" altLang="zh-CN" dirty="0"/>
              <a:t>32 </a:t>
            </a:r>
            <a:r>
              <a:rPr lang="zh-CN" altLang="en-US" dirty="0"/>
              <a:t>位数据总线时，支持 </a:t>
            </a:r>
            <a:r>
              <a:rPr lang="en-US" altLang="zh-CN" dirty="0"/>
              <a:t>14 </a:t>
            </a:r>
            <a:r>
              <a:rPr lang="zh-CN" altLang="en-US" dirty="0"/>
              <a:t>个可配置的 </a:t>
            </a:r>
            <a:r>
              <a:rPr lang="en-US" altLang="zh-CN" dirty="0"/>
              <a:t>I/O </a:t>
            </a:r>
            <a:r>
              <a:rPr lang="zh-CN" altLang="en-US" dirty="0"/>
              <a:t>引脚（作为控制信号使用）。控制引脚可作为输入、输出或双向引脚使用。</a:t>
            </a:r>
          </a:p>
          <a:p>
            <a:pPr marL="742950" lvl="1" indent="-285750">
              <a:buFont typeface="Arial" panose="020B0604020202020204" pitchFamily="34" charset="0"/>
              <a:buChar char="•"/>
            </a:pPr>
            <a:r>
              <a:rPr lang="zh-CN" altLang="en-US" dirty="0"/>
              <a:t>使用 </a:t>
            </a:r>
            <a:r>
              <a:rPr lang="en-US" altLang="zh-CN" dirty="0"/>
              <a:t>16/8 </a:t>
            </a:r>
            <a:r>
              <a:rPr lang="zh-CN" altLang="en-US" dirty="0"/>
              <a:t>位数据总线时，支持 </a:t>
            </a:r>
            <a:r>
              <a:rPr lang="en-US" altLang="zh-CN" dirty="0"/>
              <a:t>16 </a:t>
            </a:r>
            <a:r>
              <a:rPr lang="zh-CN" altLang="en-US" dirty="0"/>
              <a:t>个控制 </a:t>
            </a:r>
            <a:r>
              <a:rPr lang="en-US" altLang="zh-CN" dirty="0"/>
              <a:t>I/O </a:t>
            </a:r>
            <a:r>
              <a:rPr lang="zh-CN" altLang="en-US" dirty="0"/>
              <a:t>引脚。控制引脚可作为输入、输出或双向引脚使用</a:t>
            </a:r>
            <a:r>
              <a:rPr lang="zh-CN" altLang="en-US" dirty="0" smtClean="0"/>
              <a:t>。</a:t>
            </a:r>
            <a:endParaRPr lang="en-US" altLang="zh-CN" dirty="0" smtClean="0"/>
          </a:p>
          <a:p>
            <a:pPr marL="742950" lvl="1" indent="-285750">
              <a:buFont typeface="Arial" panose="020B0604020202020204" pitchFamily="34" charset="0"/>
              <a:buChar char="•"/>
            </a:pPr>
            <a:endParaRPr lang="en-US" altLang="zh-CN" dirty="0"/>
          </a:p>
          <a:p>
            <a:pPr lvl="1"/>
            <a:r>
              <a:rPr lang="en-US" altLang="zh-CN" dirty="0" smtClean="0"/>
              <a:t>	</a:t>
            </a:r>
          </a:p>
          <a:p>
            <a:pPr lvl="1"/>
            <a:r>
              <a:rPr lang="zh-CN" altLang="en-US" dirty="0" smtClean="0"/>
              <a:t>赛</a:t>
            </a:r>
            <a:r>
              <a:rPr lang="zh-CN" altLang="en-US" dirty="0"/>
              <a:t>普拉斯的 GPIF II Designer 工具有助于快速开发 GPIF II状态机，并且包含了常用接口的示例。安装 EZ-USB FX3SDK 后，可以使用 GPIF II Designer 工具。</a:t>
            </a:r>
          </a:p>
          <a:p>
            <a:pPr lvl="1"/>
            <a:r>
              <a:rPr lang="zh-CN" altLang="en-US" dirty="0"/>
              <a:t/>
            </a:r>
            <a:br>
              <a:rPr lang="zh-CN" altLang="en-US" dirty="0"/>
            </a:br>
            <a:endParaRPr lang="zh-CN" altLang="en-US" dirty="0"/>
          </a:p>
        </p:txBody>
      </p:sp>
    </p:spTree>
    <p:extLst>
      <p:ext uri="{BB962C8B-B14F-4D97-AF65-F5344CB8AC3E}">
        <p14:creationId xmlns:p14="http://schemas.microsoft.com/office/powerpoint/2010/main" val="38394917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357938" y="0"/>
            <a:ext cx="5834062"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集成型</a:t>
            </a: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协议芯片概述</a:t>
            </a:r>
          </a:p>
        </p:txBody>
      </p:sp>
      <p:sp>
        <p:nvSpPr>
          <p:cNvPr id="5" name="圆角矩形 4"/>
          <p:cNvSpPr/>
          <p:nvPr/>
        </p:nvSpPr>
        <p:spPr>
          <a:xfrm>
            <a:off x="2090620" y="1080344"/>
            <a:ext cx="7129580"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芯片模块功能</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——CPU</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6" name="矩形 5"/>
          <p:cNvSpPr/>
          <p:nvPr/>
        </p:nvSpPr>
        <p:spPr>
          <a:xfrm>
            <a:off x="454819" y="2947244"/>
            <a:ext cx="11251406" cy="2031325"/>
          </a:xfrm>
          <a:prstGeom prst="rect">
            <a:avLst/>
          </a:prstGeom>
        </p:spPr>
        <p:txBody>
          <a:bodyPr wrap="square">
            <a:spAutoFit/>
          </a:bodyPr>
          <a:lstStyle/>
          <a:p>
            <a:pPr marL="285750" indent="-285750">
              <a:buFont typeface="Arial" panose="020B0604020202020204" pitchFamily="34" charset="0"/>
              <a:buChar char="•"/>
            </a:pPr>
            <a:r>
              <a:rPr lang="en-US" altLang="zh-CN" dirty="0"/>
              <a:t>FX3 </a:t>
            </a:r>
            <a:r>
              <a:rPr lang="zh-CN" altLang="zh-CN" dirty="0"/>
              <a:t>拥有一个片上 </a:t>
            </a:r>
            <a:r>
              <a:rPr lang="en-US" altLang="zh-CN" dirty="0"/>
              <a:t>32 </a:t>
            </a:r>
            <a:r>
              <a:rPr lang="zh-CN" altLang="zh-CN" dirty="0"/>
              <a:t>位 </a:t>
            </a:r>
            <a:r>
              <a:rPr lang="en-US" altLang="zh-CN" dirty="0"/>
              <a:t>200 MHz ARM926EJ-S </a:t>
            </a:r>
            <a:r>
              <a:rPr lang="zh-CN" altLang="zh-CN" dirty="0"/>
              <a:t>内核</a:t>
            </a:r>
            <a:r>
              <a:rPr lang="en-US" altLang="zh-CN" dirty="0"/>
              <a:t>CPU</a:t>
            </a:r>
            <a:r>
              <a:rPr lang="zh-CN" altLang="zh-CN" dirty="0"/>
              <a:t>。该内核能直接访问 </a:t>
            </a:r>
            <a:r>
              <a:rPr lang="en-US" altLang="zh-CN" dirty="0"/>
              <a:t>16 KB </a:t>
            </a:r>
            <a:r>
              <a:rPr lang="zh-CN" altLang="zh-CN" dirty="0"/>
              <a:t>的指令紧密连接内存（ </a:t>
            </a:r>
            <a:r>
              <a:rPr lang="en-US" altLang="zh-CN" dirty="0"/>
              <a:t>TCM</a:t>
            </a:r>
            <a:r>
              <a:rPr lang="zh-CN" altLang="zh-CN" dirty="0"/>
              <a:t>）和 </a:t>
            </a:r>
            <a:r>
              <a:rPr lang="en-US" altLang="zh-CN" dirty="0"/>
              <a:t>8 KB </a:t>
            </a:r>
            <a:r>
              <a:rPr lang="zh-CN" altLang="zh-CN" dirty="0"/>
              <a:t>的数据紧密连接内存。 </a:t>
            </a:r>
            <a:r>
              <a:rPr lang="en-US" altLang="zh-CN" dirty="0"/>
              <a:t>ARM926EJ-S </a:t>
            </a:r>
            <a:r>
              <a:rPr lang="zh-CN" altLang="zh-CN" dirty="0"/>
              <a:t>内核还提供了用于固件调试的 </a:t>
            </a:r>
            <a:r>
              <a:rPr lang="en-US" altLang="zh-CN" dirty="0"/>
              <a:t>JTAG </a:t>
            </a:r>
            <a:r>
              <a:rPr lang="zh-CN" altLang="zh-CN" dirty="0"/>
              <a:t>接口</a:t>
            </a:r>
            <a:r>
              <a:rPr lang="zh-CN" altLang="zh-CN" dirty="0" smtClean="0"/>
              <a:t>。</a:t>
            </a:r>
            <a:endParaRPr lang="en-US" altLang="zh-CN" dirty="0" smtClean="0"/>
          </a:p>
          <a:p>
            <a:pPr marL="285750" indent="-285750">
              <a:buFont typeface="Arial" panose="020B0604020202020204" pitchFamily="34" charset="0"/>
              <a:buChar char="•"/>
            </a:pPr>
            <a:r>
              <a:rPr lang="en-US" altLang="zh-CN" dirty="0" smtClean="0"/>
              <a:t>FX3 </a:t>
            </a:r>
            <a:r>
              <a:rPr lang="zh-CN" altLang="zh-CN" dirty="0"/>
              <a:t>集成了 </a:t>
            </a:r>
            <a:r>
              <a:rPr lang="en-US" altLang="zh-CN" dirty="0"/>
              <a:t>512 KB </a:t>
            </a:r>
            <a:r>
              <a:rPr lang="zh-CN" altLang="zh-CN" dirty="0"/>
              <a:t>或 </a:t>
            </a:r>
            <a:r>
              <a:rPr lang="en-US" altLang="zh-CN" dirty="0"/>
              <a:t>256 KB </a:t>
            </a:r>
            <a:r>
              <a:rPr lang="zh-CN" altLang="zh-CN" dirty="0"/>
              <a:t>的嵌入式 </a:t>
            </a:r>
            <a:r>
              <a:rPr lang="en-US" altLang="zh-CN" dirty="0"/>
              <a:t>SRAM</a:t>
            </a:r>
            <a:r>
              <a:rPr lang="zh-CN" altLang="zh-CN" dirty="0"/>
              <a:t>（取决于所选择的设备型号），并支持四种启动代码的方法（ </a:t>
            </a:r>
            <a:r>
              <a:rPr lang="en-US" altLang="zh-CN" dirty="0"/>
              <a:t>USB</a:t>
            </a:r>
            <a:r>
              <a:rPr lang="zh-CN" altLang="zh-CN" dirty="0"/>
              <a:t>、</a:t>
            </a:r>
            <a:r>
              <a:rPr lang="en-US" altLang="zh-CN" dirty="0"/>
              <a:t>GPIF II</a:t>
            </a:r>
            <a:r>
              <a:rPr lang="zh-CN" altLang="zh-CN" dirty="0"/>
              <a:t>、 </a:t>
            </a:r>
            <a:r>
              <a:rPr lang="en-US" altLang="zh-CN" dirty="0"/>
              <a:t>I2C </a:t>
            </a:r>
            <a:r>
              <a:rPr lang="zh-CN" altLang="zh-CN" dirty="0"/>
              <a:t>或者 </a:t>
            </a:r>
            <a:r>
              <a:rPr lang="en-US" altLang="zh-CN" dirty="0"/>
              <a:t>SPI</a:t>
            </a:r>
            <a:r>
              <a:rPr lang="zh-CN" altLang="zh-CN" dirty="0" smtClean="0"/>
              <a:t>）。</a:t>
            </a:r>
            <a:endParaRPr lang="en-US" altLang="zh-CN" dirty="0" smtClean="0"/>
          </a:p>
          <a:p>
            <a:pPr marL="285750" indent="-285750">
              <a:buFont typeface="Arial" panose="020B0604020202020204" pitchFamily="34" charset="0"/>
              <a:buChar char="•"/>
            </a:pPr>
            <a:r>
              <a:rPr lang="en-US" altLang="zh-CN" dirty="0" smtClean="0"/>
              <a:t>FX3 </a:t>
            </a:r>
            <a:r>
              <a:rPr lang="zh-CN" altLang="zh-CN" dirty="0"/>
              <a:t>能在多种外设（如 </a:t>
            </a:r>
            <a:r>
              <a:rPr lang="en-US" altLang="zh-CN" dirty="0"/>
              <a:t>USB</a:t>
            </a:r>
            <a:r>
              <a:rPr lang="zh-CN" altLang="zh-CN" dirty="0"/>
              <a:t>、 </a:t>
            </a:r>
            <a:r>
              <a:rPr lang="en-US" altLang="zh-CN" dirty="0"/>
              <a:t>GPIF II</a:t>
            </a:r>
            <a:r>
              <a:rPr lang="zh-CN" altLang="zh-CN" dirty="0"/>
              <a:t>、 </a:t>
            </a:r>
            <a:r>
              <a:rPr lang="en-US" altLang="zh-CN" dirty="0"/>
              <a:t>I2S</a:t>
            </a:r>
            <a:r>
              <a:rPr lang="zh-CN" altLang="zh-CN" dirty="0"/>
              <a:t>、 </a:t>
            </a:r>
            <a:r>
              <a:rPr lang="en-US" altLang="zh-CN" dirty="0"/>
              <a:t>SPI </a:t>
            </a:r>
            <a:r>
              <a:rPr lang="zh-CN" altLang="zh-CN" dirty="0"/>
              <a:t>以及</a:t>
            </a:r>
            <a:r>
              <a:rPr lang="en-US" altLang="zh-CN" dirty="0"/>
              <a:t>UART</a:t>
            </a:r>
            <a:r>
              <a:rPr lang="zh-CN" altLang="zh-CN" dirty="0"/>
              <a:t>）间实现高效灵活的 </a:t>
            </a:r>
            <a:r>
              <a:rPr lang="en-US" altLang="zh-CN" dirty="0"/>
              <a:t>DMA </a:t>
            </a:r>
            <a:r>
              <a:rPr lang="zh-CN" altLang="zh-CN" dirty="0"/>
              <a:t>连接。 </a:t>
            </a:r>
            <a:endParaRPr lang="en-US" altLang="zh-CN" dirty="0" smtClean="0"/>
          </a:p>
          <a:p>
            <a:pPr marL="285750" indent="-285750">
              <a:buFont typeface="Arial" panose="020B0604020202020204" pitchFamily="34" charset="0"/>
              <a:buChar char="•"/>
            </a:pPr>
            <a:r>
              <a:rPr lang="en-US" altLang="zh-CN" dirty="0" smtClean="0"/>
              <a:t>FX3 </a:t>
            </a:r>
            <a:r>
              <a:rPr lang="zh-CN" altLang="zh-CN" dirty="0"/>
              <a:t>固件配置外设间的数据访问后， </a:t>
            </a:r>
            <a:r>
              <a:rPr lang="en-US" altLang="zh-CN" dirty="0"/>
              <a:t>DMA </a:t>
            </a:r>
            <a:r>
              <a:rPr lang="zh-CN" altLang="zh-CN" dirty="0"/>
              <a:t>结构将管理传输，而不需要 </a:t>
            </a:r>
            <a:r>
              <a:rPr lang="en-US" altLang="zh-CN" dirty="0"/>
              <a:t>ARM9</a:t>
            </a:r>
            <a:r>
              <a:rPr lang="zh-CN" altLang="zh-CN" dirty="0"/>
              <a:t>内核参与。安装 </a:t>
            </a:r>
            <a:r>
              <a:rPr lang="en-US" altLang="zh-CN" dirty="0"/>
              <a:t>EZ-USB FX3 SDK </a:t>
            </a:r>
            <a:r>
              <a:rPr lang="zh-CN" altLang="zh-CN" dirty="0"/>
              <a:t>后可以使用 </a:t>
            </a:r>
            <a:r>
              <a:rPr lang="en-US" altLang="zh-CN" dirty="0"/>
              <a:t>FX3 </a:t>
            </a:r>
            <a:r>
              <a:rPr lang="zh-CN" altLang="zh-CN" dirty="0"/>
              <a:t>示例固件。</a:t>
            </a:r>
            <a:endParaRPr lang="zh-CN" altLang="en-US" dirty="0"/>
          </a:p>
        </p:txBody>
      </p:sp>
    </p:spTree>
    <p:extLst>
      <p:ext uri="{BB962C8B-B14F-4D97-AF65-F5344CB8AC3E}">
        <p14:creationId xmlns:p14="http://schemas.microsoft.com/office/powerpoint/2010/main" val="553069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357938" y="0"/>
            <a:ext cx="5834062"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集成型</a:t>
            </a: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协议芯片概述</a:t>
            </a:r>
          </a:p>
        </p:txBody>
      </p:sp>
      <p:sp>
        <p:nvSpPr>
          <p:cNvPr id="5" name="圆角矩形 4"/>
          <p:cNvSpPr/>
          <p:nvPr/>
        </p:nvSpPr>
        <p:spPr>
          <a:xfrm>
            <a:off x="1297664" y="1242269"/>
            <a:ext cx="7129580"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芯片模块功能</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——JTAG</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2" name="矩形 1"/>
          <p:cNvSpPr/>
          <p:nvPr/>
        </p:nvSpPr>
        <p:spPr>
          <a:xfrm>
            <a:off x="542453" y="3332004"/>
            <a:ext cx="6791797" cy="2585323"/>
          </a:xfrm>
          <a:prstGeom prst="rect">
            <a:avLst/>
          </a:prstGeom>
        </p:spPr>
        <p:txBody>
          <a:bodyPr wrap="square">
            <a:spAutoFit/>
          </a:bodyPr>
          <a:lstStyle/>
          <a:p>
            <a:r>
              <a:rPr lang="en-US" altLang="zh-CN" dirty="0" smtClean="0"/>
              <a:t>	JTAG</a:t>
            </a:r>
            <a:r>
              <a:rPr lang="zh-CN" altLang="en-US" dirty="0"/>
              <a:t>协议制定了一种边界扫描的规范，边界扫描架构提供了有效的测试布局紧凑的</a:t>
            </a:r>
            <a:r>
              <a:rPr lang="en-US" altLang="zh-CN" dirty="0"/>
              <a:t>PCB</a:t>
            </a:r>
            <a:r>
              <a:rPr lang="zh-CN" altLang="en-US" dirty="0"/>
              <a:t>板上元件的能力。边界扫描可以在不使用物理测试探针的情况下测试引脚连接，并在器件正常工作的过程中捕获运行数据</a:t>
            </a:r>
            <a:r>
              <a:rPr lang="zh-CN" altLang="en-US" dirty="0" smtClean="0"/>
              <a:t>。</a:t>
            </a:r>
            <a:endParaRPr lang="en-US" altLang="zh-CN" dirty="0" smtClean="0"/>
          </a:p>
          <a:p>
            <a:r>
              <a:rPr lang="en-US" altLang="zh-CN" dirty="0" smtClean="0"/>
              <a:t>	</a:t>
            </a:r>
          </a:p>
          <a:p>
            <a:r>
              <a:rPr lang="en-US" altLang="zh-CN" dirty="0" smtClean="0"/>
              <a:t>	</a:t>
            </a:r>
            <a:r>
              <a:rPr lang="zh-CN" altLang="en-US" dirty="0" smtClean="0"/>
              <a:t>FX3 </a:t>
            </a:r>
            <a:r>
              <a:rPr lang="zh-CN" altLang="en-US" dirty="0"/>
              <a:t>的 JTAG 接口包含一个标准的 5 引脚接口，用于连接JTAG 调试器，以便通过 CPU 内核的片上调试电路来调试固件。 ARM926EJ-S 内核的业界标准调试工具可用于 FX3应用开发</a:t>
            </a:r>
            <a:r>
              <a:rPr lang="zh-CN" altLang="en-US" dirty="0" smtClean="0"/>
              <a:t>。如</a:t>
            </a:r>
            <a:r>
              <a:rPr lang="en-US" altLang="zh-CN" dirty="0" err="1" smtClean="0"/>
              <a:t>Jlink</a:t>
            </a:r>
            <a:endParaRPr lang="zh-CN" altLang="en-US" dirty="0"/>
          </a:p>
        </p:txBody>
      </p:sp>
      <p:pic>
        <p:nvPicPr>
          <p:cNvPr id="3" name="图片 2"/>
          <p:cNvPicPr>
            <a:picLocks noChangeAspect="1"/>
          </p:cNvPicPr>
          <p:nvPr/>
        </p:nvPicPr>
        <p:blipFill>
          <a:blip r:embed="rId2"/>
          <a:stretch>
            <a:fillRect/>
          </a:stretch>
        </p:blipFill>
        <p:spPr>
          <a:xfrm>
            <a:off x="8023864" y="2391333"/>
            <a:ext cx="4104762" cy="4466667"/>
          </a:xfrm>
          <a:prstGeom prst="rect">
            <a:avLst/>
          </a:prstGeom>
        </p:spPr>
      </p:pic>
    </p:spTree>
    <p:extLst>
      <p:ext uri="{BB962C8B-B14F-4D97-AF65-F5344CB8AC3E}">
        <p14:creationId xmlns:p14="http://schemas.microsoft.com/office/powerpoint/2010/main" val="548761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66859" y="2864708"/>
            <a:ext cx="8534400" cy="2930611"/>
          </a:xfrm>
        </p:spPr>
        <p:txBody>
          <a:bodyPr/>
          <a:lstStyle/>
          <a:p>
            <a:r>
              <a:rPr lang="zh-CN" altLang="en-US" dirty="0">
                <a:solidFill>
                  <a:schemeClr val="tx1"/>
                </a:solidFill>
                <a:latin typeface="仿宋" panose="02010609060101010101" pitchFamily="49" charset="-122"/>
                <a:ea typeface="仿宋" panose="02010609060101010101" pitchFamily="49" charset="-122"/>
              </a:rPr>
              <a:t>随着数字媒体的日益普及以及传输文件的不断增大，现有的设备连接器的传输速度已经渐渐满足不了人们的需要了，急需进一步发展业已成功的互联接口，以满足市场对庞大数据传输速度的更高需求，尽量缩短用户等待的时间。快速同步即时传输已经成为必要的性能需求， </a:t>
            </a:r>
            <a:r>
              <a:rPr lang="en-US" altLang="zh-CN" dirty="0">
                <a:solidFill>
                  <a:schemeClr val="tx1"/>
                </a:solidFill>
                <a:latin typeface="仿宋" panose="02010609060101010101" pitchFamily="49" charset="-122"/>
                <a:ea typeface="仿宋" panose="02010609060101010101" pitchFamily="49" charset="-122"/>
              </a:rPr>
              <a:t>USB 3.0</a:t>
            </a:r>
            <a:r>
              <a:rPr lang="zh-CN" altLang="en-US" dirty="0">
                <a:solidFill>
                  <a:schemeClr val="tx1"/>
                </a:solidFill>
                <a:latin typeface="仿宋" panose="02010609060101010101" pitchFamily="49" charset="-122"/>
                <a:ea typeface="仿宋" panose="02010609060101010101" pitchFamily="49" charset="-122"/>
              </a:rPr>
              <a:t>标准由英特尔公司（</a:t>
            </a:r>
            <a:r>
              <a:rPr lang="en-US" altLang="zh-CN" dirty="0">
                <a:solidFill>
                  <a:schemeClr val="tx1"/>
                </a:solidFill>
                <a:latin typeface="仿宋" panose="02010609060101010101" pitchFamily="49" charset="-122"/>
                <a:ea typeface="仿宋" panose="02010609060101010101" pitchFamily="49" charset="-122"/>
              </a:rPr>
              <a:t>Intel</a:t>
            </a:r>
            <a:r>
              <a:rPr lang="zh-CN" altLang="en-US" dirty="0">
                <a:solidFill>
                  <a:schemeClr val="tx1"/>
                </a:solidFill>
                <a:latin typeface="仿宋" panose="02010609060101010101" pitchFamily="49" charset="-122"/>
                <a:ea typeface="仿宋" panose="02010609060101010101" pitchFamily="49" charset="-122"/>
              </a:rPr>
              <a:t>）和惠普（</a:t>
            </a:r>
            <a:r>
              <a:rPr lang="en-US" altLang="zh-CN" dirty="0">
                <a:solidFill>
                  <a:schemeClr val="tx1"/>
                </a:solidFill>
                <a:latin typeface="仿宋" panose="02010609060101010101" pitchFamily="49" charset="-122"/>
                <a:ea typeface="仿宋" panose="02010609060101010101" pitchFamily="49" charset="-122"/>
              </a:rPr>
              <a:t>HP</a:t>
            </a:r>
            <a:r>
              <a:rPr lang="zh-CN" altLang="en-US" dirty="0">
                <a:solidFill>
                  <a:schemeClr val="tx1"/>
                </a:solidFill>
                <a:latin typeface="仿宋" panose="02010609060101010101" pitchFamily="49" charset="-122"/>
                <a:ea typeface="仿宋" panose="02010609060101010101" pitchFamily="49" charset="-122"/>
              </a:rPr>
              <a:t>）、</a:t>
            </a:r>
            <a:r>
              <a:rPr lang="en-US" altLang="zh-CN" dirty="0">
                <a:solidFill>
                  <a:schemeClr val="tx1"/>
                </a:solidFill>
                <a:latin typeface="仿宋" panose="02010609060101010101" pitchFamily="49" charset="-122"/>
                <a:ea typeface="仿宋" panose="02010609060101010101" pitchFamily="49" charset="-122"/>
              </a:rPr>
              <a:t>NEC</a:t>
            </a:r>
            <a:r>
              <a:rPr lang="zh-CN" altLang="en-US" dirty="0">
                <a:solidFill>
                  <a:schemeClr val="tx1"/>
                </a:solidFill>
                <a:latin typeface="仿宋" panose="02010609060101010101" pitchFamily="49" charset="-122"/>
                <a:ea typeface="仿宋" panose="02010609060101010101" pitchFamily="49" charset="-122"/>
              </a:rPr>
              <a:t>、</a:t>
            </a:r>
            <a:r>
              <a:rPr lang="en-US" altLang="zh-CN" dirty="0">
                <a:solidFill>
                  <a:schemeClr val="tx1"/>
                </a:solidFill>
                <a:latin typeface="仿宋" panose="02010609060101010101" pitchFamily="49" charset="-122"/>
                <a:ea typeface="仿宋" panose="02010609060101010101" pitchFamily="49" charset="-122"/>
              </a:rPr>
              <a:t>NXP</a:t>
            </a:r>
            <a:r>
              <a:rPr lang="zh-CN" altLang="en-US" dirty="0">
                <a:solidFill>
                  <a:schemeClr val="tx1"/>
                </a:solidFill>
                <a:latin typeface="仿宋" panose="02010609060101010101" pitchFamily="49" charset="-122"/>
                <a:ea typeface="仿宋" panose="02010609060101010101" pitchFamily="49" charset="-122"/>
              </a:rPr>
              <a:t>半导体以及德州仪器（</a:t>
            </a:r>
            <a:r>
              <a:rPr lang="en-US" altLang="zh-CN" dirty="0">
                <a:solidFill>
                  <a:schemeClr val="tx1"/>
                </a:solidFill>
                <a:latin typeface="仿宋" panose="02010609060101010101" pitchFamily="49" charset="-122"/>
                <a:ea typeface="仿宋" panose="02010609060101010101" pitchFamily="49" charset="-122"/>
              </a:rPr>
              <a:t>Texas Instruments</a:t>
            </a:r>
            <a:r>
              <a:rPr lang="zh-CN" altLang="en-US" dirty="0">
                <a:solidFill>
                  <a:schemeClr val="tx1"/>
                </a:solidFill>
                <a:latin typeface="仿宋" panose="02010609060101010101" pitchFamily="49" charset="-122"/>
                <a:ea typeface="仿宋" panose="02010609060101010101" pitchFamily="49" charset="-122"/>
              </a:rPr>
              <a:t>）等业界领先的公司共同开发的，旨在开发速度超过当今</a:t>
            </a:r>
            <a:r>
              <a:rPr lang="en-US" altLang="zh-CN" dirty="0">
                <a:solidFill>
                  <a:schemeClr val="tx1"/>
                </a:solidFill>
                <a:latin typeface="仿宋" panose="02010609060101010101" pitchFamily="49" charset="-122"/>
                <a:ea typeface="仿宋" panose="02010609060101010101" pitchFamily="49" charset="-122"/>
              </a:rPr>
              <a:t>10</a:t>
            </a:r>
            <a:r>
              <a:rPr lang="zh-CN" altLang="en-US" dirty="0">
                <a:solidFill>
                  <a:schemeClr val="tx1"/>
                </a:solidFill>
                <a:latin typeface="仿宋" panose="02010609060101010101" pitchFamily="49" charset="-122"/>
                <a:ea typeface="仿宋" panose="02010609060101010101" pitchFamily="49" charset="-122"/>
              </a:rPr>
              <a:t>倍的超高效</a:t>
            </a:r>
            <a:r>
              <a:rPr lang="en-US" altLang="zh-CN" dirty="0">
                <a:solidFill>
                  <a:schemeClr val="tx1"/>
                </a:solidFill>
                <a:latin typeface="仿宋" panose="02010609060101010101" pitchFamily="49" charset="-122"/>
                <a:ea typeface="仿宋" panose="02010609060101010101" pitchFamily="49" charset="-122"/>
              </a:rPr>
              <a:t>USB</a:t>
            </a:r>
            <a:r>
              <a:rPr lang="zh-CN" altLang="en-US" dirty="0">
                <a:solidFill>
                  <a:schemeClr val="tx1"/>
                </a:solidFill>
                <a:latin typeface="仿宋" panose="02010609060101010101" pitchFamily="49" charset="-122"/>
                <a:ea typeface="仿宋" panose="02010609060101010101" pitchFamily="49" charset="-122"/>
              </a:rPr>
              <a:t>互联技术。 </a:t>
            </a:r>
            <a:endParaRPr lang="zh-CN" altLang="en-US" dirty="0">
              <a:latin typeface="仿宋" panose="02010609060101010101" pitchFamily="49" charset="-122"/>
              <a:ea typeface="仿宋" panose="02010609060101010101" pitchFamily="49" charset="-122"/>
            </a:endParaRPr>
          </a:p>
        </p:txBody>
      </p:sp>
      <p:sp>
        <p:nvSpPr>
          <p:cNvPr id="5" name="圆角矩形 4"/>
          <p:cNvSpPr/>
          <p:nvPr/>
        </p:nvSpPr>
        <p:spPr>
          <a:xfrm>
            <a:off x="8205916" y="0"/>
            <a:ext cx="3986084"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发</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展现状</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6" name="圆角矩形 5"/>
          <p:cNvSpPr/>
          <p:nvPr/>
        </p:nvSpPr>
        <p:spPr>
          <a:xfrm>
            <a:off x="2707513" y="1583076"/>
            <a:ext cx="5853092" cy="70485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rPr>
              <a:t>技</a:t>
            </a: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rPr>
              <a:t>术的诞生</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232611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357938" y="0"/>
            <a:ext cx="5834062"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集成型</a:t>
            </a: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协议芯片概述</a:t>
            </a:r>
          </a:p>
        </p:txBody>
      </p:sp>
      <p:sp>
        <p:nvSpPr>
          <p:cNvPr id="5" name="圆角矩形 4"/>
          <p:cNvSpPr/>
          <p:nvPr/>
        </p:nvSpPr>
        <p:spPr>
          <a:xfrm>
            <a:off x="364214" y="998951"/>
            <a:ext cx="9808486"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芯片模块功能</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——I2C/UART/SPI/I2S</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2" name="矩形 1"/>
          <p:cNvSpPr/>
          <p:nvPr/>
        </p:nvSpPr>
        <p:spPr>
          <a:xfrm>
            <a:off x="4276252" y="2056686"/>
            <a:ext cx="8010997" cy="4801314"/>
          </a:xfrm>
          <a:prstGeom prst="rect">
            <a:avLst/>
          </a:prstGeom>
        </p:spPr>
        <p:txBody>
          <a:bodyPr wrap="square">
            <a:spAutoFit/>
          </a:bodyPr>
          <a:lstStyle/>
          <a:p>
            <a:pPr algn="ctr"/>
            <a:r>
              <a:rPr lang="en-US" altLang="zh-CN" dirty="0"/>
              <a:t>UART </a:t>
            </a:r>
            <a:r>
              <a:rPr lang="zh-CN" altLang="en-US" dirty="0"/>
              <a:t>接口</a:t>
            </a:r>
          </a:p>
          <a:p>
            <a:r>
              <a:rPr lang="en-US" altLang="zh-CN" dirty="0"/>
              <a:t>FX3 </a:t>
            </a:r>
            <a:r>
              <a:rPr lang="zh-CN" altLang="en-US" dirty="0"/>
              <a:t>的 </a:t>
            </a:r>
            <a:r>
              <a:rPr lang="en-US" altLang="zh-CN" dirty="0"/>
              <a:t>UART </a:t>
            </a:r>
            <a:r>
              <a:rPr lang="zh-CN" altLang="en-US" dirty="0"/>
              <a:t>接口支持全双工通信，包括 </a:t>
            </a:r>
            <a:r>
              <a:rPr lang="en-US" altLang="zh-CN" dirty="0"/>
              <a:t>TX</a:t>
            </a:r>
            <a:r>
              <a:rPr lang="zh-CN" altLang="en-US" dirty="0"/>
              <a:t>、 </a:t>
            </a:r>
            <a:r>
              <a:rPr lang="en-US" altLang="zh-CN" dirty="0"/>
              <a:t>RX</a:t>
            </a:r>
            <a:r>
              <a:rPr lang="zh-CN" altLang="en-US" dirty="0"/>
              <a:t>、 </a:t>
            </a:r>
            <a:r>
              <a:rPr lang="en-US" altLang="zh-CN" dirty="0"/>
              <a:t>CTS</a:t>
            </a:r>
            <a:r>
              <a:rPr lang="zh-CN" altLang="en-US" dirty="0"/>
              <a:t>以及 </a:t>
            </a:r>
            <a:r>
              <a:rPr lang="en-US" altLang="zh-CN" dirty="0"/>
              <a:t>RTS </a:t>
            </a:r>
            <a:r>
              <a:rPr lang="zh-CN" altLang="en-US" dirty="0"/>
              <a:t>信号。 </a:t>
            </a:r>
            <a:r>
              <a:rPr lang="en-US" altLang="zh-CN" dirty="0"/>
              <a:t>UART </a:t>
            </a:r>
            <a:r>
              <a:rPr lang="zh-CN" altLang="en-US" dirty="0"/>
              <a:t>支持各种波特率，从 </a:t>
            </a:r>
            <a:r>
              <a:rPr lang="en-US" altLang="zh-CN" dirty="0"/>
              <a:t>300 bps </a:t>
            </a:r>
            <a:r>
              <a:rPr lang="zh-CN" altLang="en-US" dirty="0"/>
              <a:t>到</a:t>
            </a:r>
            <a:r>
              <a:rPr lang="en-US" altLang="zh-CN" dirty="0"/>
              <a:t>4608 Kbps</a:t>
            </a:r>
            <a:r>
              <a:rPr lang="zh-CN" altLang="en-US" dirty="0"/>
              <a:t>，可通过 </a:t>
            </a:r>
            <a:r>
              <a:rPr lang="en-US" altLang="zh-CN" dirty="0"/>
              <a:t>FX3 </a:t>
            </a:r>
            <a:r>
              <a:rPr lang="zh-CN" altLang="en-US" dirty="0"/>
              <a:t>固件进行选择</a:t>
            </a:r>
            <a:r>
              <a:rPr lang="zh-CN" altLang="en-US" dirty="0" smtClean="0"/>
              <a:t>。</a:t>
            </a:r>
            <a:endParaRPr lang="en-US" altLang="zh-CN" dirty="0" smtClean="0"/>
          </a:p>
          <a:p>
            <a:endParaRPr lang="en-US" altLang="zh-CN" dirty="0"/>
          </a:p>
          <a:p>
            <a:pPr algn="ctr"/>
            <a:r>
              <a:rPr lang="en-US" altLang="zh-CN" dirty="0"/>
              <a:t>I2C </a:t>
            </a:r>
            <a:r>
              <a:rPr lang="zh-CN" altLang="en-US" dirty="0"/>
              <a:t>接口</a:t>
            </a:r>
          </a:p>
          <a:p>
            <a:r>
              <a:rPr lang="en-US" altLang="zh-CN" dirty="0"/>
              <a:t>FX3 </a:t>
            </a:r>
            <a:r>
              <a:rPr lang="zh-CN" altLang="en-US" dirty="0"/>
              <a:t>的 </a:t>
            </a:r>
            <a:r>
              <a:rPr lang="en-US" altLang="zh-CN" dirty="0"/>
              <a:t>I2C </a:t>
            </a:r>
            <a:r>
              <a:rPr lang="zh-CN" altLang="en-US" dirty="0"/>
              <a:t>接口作为 </a:t>
            </a:r>
            <a:r>
              <a:rPr lang="en-US" altLang="zh-CN" dirty="0"/>
              <a:t>I2C </a:t>
            </a:r>
            <a:r>
              <a:rPr lang="zh-CN" altLang="en-US" dirty="0"/>
              <a:t>主设备使用，同 </a:t>
            </a:r>
            <a:r>
              <a:rPr lang="en-US" altLang="zh-CN" dirty="0"/>
              <a:t>I2C </a:t>
            </a:r>
            <a:r>
              <a:rPr lang="zh-CN" altLang="en-US" dirty="0"/>
              <a:t>从设备进行通信。例如， </a:t>
            </a:r>
            <a:r>
              <a:rPr lang="en-US" altLang="zh-CN" dirty="0"/>
              <a:t>FX3 </a:t>
            </a:r>
            <a:r>
              <a:rPr lang="zh-CN" altLang="en-US" dirty="0"/>
              <a:t>可从连接至 </a:t>
            </a:r>
            <a:r>
              <a:rPr lang="en-US" altLang="zh-CN" dirty="0"/>
              <a:t>I2C </a:t>
            </a:r>
            <a:r>
              <a:rPr lang="zh-CN" altLang="en-US" dirty="0"/>
              <a:t>接口的 </a:t>
            </a:r>
            <a:r>
              <a:rPr lang="en-US" altLang="zh-CN" dirty="0"/>
              <a:t>EEPROM </a:t>
            </a:r>
            <a:r>
              <a:rPr lang="zh-CN" altLang="en-US" dirty="0"/>
              <a:t>启动。</a:t>
            </a:r>
            <a:r>
              <a:rPr lang="en-US" altLang="zh-CN" dirty="0"/>
              <a:t>FX3 </a:t>
            </a:r>
            <a:r>
              <a:rPr lang="zh-CN" altLang="en-US" dirty="0"/>
              <a:t>的 </a:t>
            </a:r>
            <a:r>
              <a:rPr lang="en-US" altLang="zh-CN" dirty="0"/>
              <a:t>I2C </a:t>
            </a:r>
            <a:r>
              <a:rPr lang="zh-CN" altLang="en-US" dirty="0"/>
              <a:t>主控制器支持多主控制功能和 </a:t>
            </a:r>
            <a:r>
              <a:rPr lang="en-US" altLang="zh-CN" dirty="0"/>
              <a:t>I2C </a:t>
            </a:r>
            <a:r>
              <a:rPr lang="zh-CN" altLang="en-US" dirty="0"/>
              <a:t>时钟延展。</a:t>
            </a:r>
            <a:r>
              <a:rPr lang="en-US" altLang="zh-CN" dirty="0"/>
              <a:t>I2C </a:t>
            </a:r>
            <a:r>
              <a:rPr lang="zh-CN" altLang="en-US" dirty="0"/>
              <a:t>控制器所支持的总线频率有 </a:t>
            </a:r>
            <a:r>
              <a:rPr lang="en-US" altLang="zh-CN" dirty="0"/>
              <a:t>100 kHz</a:t>
            </a:r>
            <a:r>
              <a:rPr lang="zh-CN" altLang="en-US" dirty="0"/>
              <a:t>、 </a:t>
            </a:r>
            <a:r>
              <a:rPr lang="en-US" altLang="zh-CN" dirty="0"/>
              <a:t>400 kHz </a:t>
            </a:r>
            <a:r>
              <a:rPr lang="zh-CN" altLang="en-US" dirty="0"/>
              <a:t>和 </a:t>
            </a:r>
            <a:r>
              <a:rPr lang="en-US" altLang="zh-CN" dirty="0"/>
              <a:t>1MHz</a:t>
            </a:r>
            <a:r>
              <a:rPr lang="zh-CN" altLang="en-US" dirty="0" smtClean="0"/>
              <a:t>。</a:t>
            </a:r>
            <a:endParaRPr lang="en-US" altLang="zh-CN" dirty="0" smtClean="0"/>
          </a:p>
          <a:p>
            <a:endParaRPr lang="en-US" altLang="zh-CN" dirty="0"/>
          </a:p>
          <a:p>
            <a:pPr algn="ctr"/>
            <a:r>
              <a:rPr lang="en-US" altLang="zh-CN" dirty="0"/>
              <a:t>I2S </a:t>
            </a:r>
            <a:r>
              <a:rPr lang="zh-CN" altLang="en-US" dirty="0"/>
              <a:t>接口</a:t>
            </a:r>
          </a:p>
          <a:p>
            <a:r>
              <a:rPr lang="en-US" altLang="zh-CN" dirty="0"/>
              <a:t>FX3 </a:t>
            </a:r>
            <a:r>
              <a:rPr lang="zh-CN" altLang="en-US" dirty="0"/>
              <a:t>拥有一个 </a:t>
            </a:r>
            <a:r>
              <a:rPr lang="en-US" altLang="zh-CN" dirty="0"/>
              <a:t>I2S </a:t>
            </a:r>
            <a:r>
              <a:rPr lang="zh-CN" altLang="en-US" dirty="0"/>
              <a:t>发送器，用于支持外部音频编解码器和其它 </a:t>
            </a:r>
            <a:r>
              <a:rPr lang="en-US" altLang="zh-CN" dirty="0"/>
              <a:t>I2S </a:t>
            </a:r>
            <a:r>
              <a:rPr lang="zh-CN" altLang="en-US" dirty="0"/>
              <a:t>接收器。 </a:t>
            </a:r>
            <a:r>
              <a:rPr lang="en-US" altLang="zh-CN" dirty="0"/>
              <a:t>I2S </a:t>
            </a:r>
            <a:r>
              <a:rPr lang="zh-CN" altLang="en-US" dirty="0"/>
              <a:t>接口支持的采样频率有 </a:t>
            </a:r>
            <a:r>
              <a:rPr lang="en-US" altLang="zh-CN" dirty="0"/>
              <a:t>32 kHz</a:t>
            </a:r>
            <a:r>
              <a:rPr lang="zh-CN" altLang="en-US" dirty="0"/>
              <a:t>、</a:t>
            </a:r>
            <a:r>
              <a:rPr lang="en-US" altLang="zh-CN" dirty="0"/>
              <a:t>44.1 kHz </a:t>
            </a:r>
            <a:r>
              <a:rPr lang="zh-CN" altLang="en-US" dirty="0"/>
              <a:t>和 </a:t>
            </a:r>
            <a:r>
              <a:rPr lang="en-US" altLang="zh-CN" dirty="0"/>
              <a:t>48 kHz</a:t>
            </a:r>
            <a:r>
              <a:rPr lang="zh-CN" altLang="en-US" dirty="0" smtClean="0"/>
              <a:t>。</a:t>
            </a:r>
            <a:endParaRPr lang="en-US" altLang="zh-CN" dirty="0" smtClean="0"/>
          </a:p>
          <a:p>
            <a:endParaRPr lang="en-US" altLang="zh-CN" dirty="0" smtClean="0"/>
          </a:p>
          <a:p>
            <a:pPr algn="ctr"/>
            <a:r>
              <a:rPr lang="en-US" altLang="zh-CN" dirty="0"/>
              <a:t>SPI </a:t>
            </a:r>
            <a:r>
              <a:rPr lang="zh-CN" altLang="en-US" dirty="0"/>
              <a:t>接口</a:t>
            </a:r>
          </a:p>
          <a:p>
            <a:r>
              <a:rPr lang="en-US" altLang="zh-CN" dirty="0"/>
              <a:t>FX3 </a:t>
            </a:r>
            <a:r>
              <a:rPr lang="zh-CN" altLang="en-US" dirty="0"/>
              <a:t>支持作为 </a:t>
            </a:r>
            <a:r>
              <a:rPr lang="en-US" altLang="zh-CN" dirty="0"/>
              <a:t>SPI </a:t>
            </a:r>
            <a:r>
              <a:rPr lang="zh-CN" altLang="en-US" dirty="0"/>
              <a:t>主设备接口，其最大工作频率为</a:t>
            </a:r>
            <a:r>
              <a:rPr lang="en-US" altLang="zh-CN" dirty="0"/>
              <a:t>33 MHz</a:t>
            </a:r>
            <a:r>
              <a:rPr lang="zh-CN" altLang="en-US" dirty="0"/>
              <a:t>。 </a:t>
            </a:r>
            <a:r>
              <a:rPr lang="en-US" altLang="zh-CN" dirty="0"/>
              <a:t>SPI </a:t>
            </a:r>
            <a:r>
              <a:rPr lang="zh-CN" altLang="en-US" dirty="0"/>
              <a:t>控制器支持四种 </a:t>
            </a:r>
            <a:r>
              <a:rPr lang="en-US" altLang="zh-CN" dirty="0"/>
              <a:t>SPI </a:t>
            </a:r>
            <a:r>
              <a:rPr lang="zh-CN" altLang="en-US" dirty="0"/>
              <a:t>通信模式，传输数据大小为 </a:t>
            </a:r>
            <a:r>
              <a:rPr lang="en-US" altLang="zh-CN" dirty="0"/>
              <a:t>4 </a:t>
            </a:r>
            <a:r>
              <a:rPr lang="zh-CN" altLang="en-US" dirty="0"/>
              <a:t>位到 </a:t>
            </a:r>
            <a:r>
              <a:rPr lang="en-US" altLang="zh-CN" dirty="0"/>
              <a:t>32 </a:t>
            </a:r>
            <a:r>
              <a:rPr lang="zh-CN" altLang="en-US" dirty="0"/>
              <a:t>位。 </a:t>
            </a:r>
            <a:endParaRPr lang="en-US" altLang="zh-CN" dirty="0" smtClean="0"/>
          </a:p>
        </p:txBody>
      </p:sp>
      <p:pic>
        <p:nvPicPr>
          <p:cNvPr id="6" name="图片 5"/>
          <p:cNvPicPr>
            <a:picLocks noChangeAspect="1"/>
          </p:cNvPicPr>
          <p:nvPr/>
        </p:nvPicPr>
        <p:blipFill>
          <a:blip r:embed="rId2"/>
          <a:stretch>
            <a:fillRect/>
          </a:stretch>
        </p:blipFill>
        <p:spPr>
          <a:xfrm>
            <a:off x="24606" y="2401590"/>
            <a:ext cx="4156398" cy="4456409"/>
          </a:xfrm>
          <a:prstGeom prst="rect">
            <a:avLst/>
          </a:prstGeom>
        </p:spPr>
      </p:pic>
    </p:spTree>
    <p:extLst>
      <p:ext uri="{BB962C8B-B14F-4D97-AF65-F5344CB8AC3E}">
        <p14:creationId xmlns:p14="http://schemas.microsoft.com/office/powerpoint/2010/main" val="35797521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357938" y="0"/>
            <a:ext cx="5834062"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集成型</a:t>
            </a: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协议芯片概述</a:t>
            </a:r>
          </a:p>
        </p:txBody>
      </p:sp>
      <p:sp>
        <p:nvSpPr>
          <p:cNvPr id="5" name="圆角矩形 4"/>
          <p:cNvSpPr/>
          <p:nvPr/>
        </p:nvSpPr>
        <p:spPr>
          <a:xfrm>
            <a:off x="468989" y="1345893"/>
            <a:ext cx="9808486"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芯片应用</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与</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FPGA</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进行连接</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2" name="矩形 1"/>
          <p:cNvSpPr/>
          <p:nvPr/>
        </p:nvSpPr>
        <p:spPr>
          <a:xfrm>
            <a:off x="180975" y="2269331"/>
            <a:ext cx="11572875" cy="1477328"/>
          </a:xfrm>
          <a:prstGeom prst="rect">
            <a:avLst/>
          </a:prstGeom>
        </p:spPr>
        <p:txBody>
          <a:bodyPr wrap="square">
            <a:spAutoFit/>
          </a:bodyPr>
          <a:lstStyle/>
          <a:p>
            <a:r>
              <a:rPr lang="en-US" altLang="zh-CN" dirty="0" smtClean="0"/>
              <a:t>	</a:t>
            </a:r>
            <a:r>
              <a:rPr lang="zh-CN" altLang="en-US" dirty="0" smtClean="0"/>
              <a:t>通</a:t>
            </a:r>
            <a:r>
              <a:rPr lang="zh-CN" altLang="en-US" dirty="0"/>
              <a:t>过高速并行 </a:t>
            </a:r>
            <a:r>
              <a:rPr lang="en-US" altLang="zh-CN" dirty="0"/>
              <a:t>GPIF II </a:t>
            </a:r>
            <a:r>
              <a:rPr lang="zh-CN" altLang="en-US" dirty="0"/>
              <a:t>接口，某些应用可以将 </a:t>
            </a:r>
            <a:r>
              <a:rPr lang="en-US" altLang="zh-CN" dirty="0"/>
              <a:t>FPGA </a:t>
            </a:r>
            <a:r>
              <a:rPr lang="zh-CN" altLang="en-US" dirty="0"/>
              <a:t>或</a:t>
            </a:r>
            <a:r>
              <a:rPr lang="en-US" altLang="zh-CN" dirty="0"/>
              <a:t>ASIC </a:t>
            </a:r>
            <a:r>
              <a:rPr lang="zh-CN" altLang="en-US" dirty="0"/>
              <a:t>连接到 </a:t>
            </a:r>
            <a:r>
              <a:rPr lang="en-US" altLang="zh-CN" dirty="0"/>
              <a:t>FX3</a:t>
            </a:r>
            <a:r>
              <a:rPr lang="zh-CN" altLang="en-US" dirty="0"/>
              <a:t>。作为数据的源或库的其它设备则被连接到 </a:t>
            </a:r>
            <a:r>
              <a:rPr lang="en-US" altLang="zh-CN" dirty="0"/>
              <a:t>FPGA </a:t>
            </a:r>
            <a:r>
              <a:rPr lang="zh-CN" altLang="en-US" dirty="0"/>
              <a:t>或 </a:t>
            </a:r>
            <a:r>
              <a:rPr lang="en-US" altLang="zh-CN" dirty="0"/>
              <a:t>ASIC</a:t>
            </a:r>
            <a:r>
              <a:rPr lang="zh-CN" altLang="en-US" dirty="0"/>
              <a:t>。这样的应用包括数据采集设备、打印机、扫描仪和成像设备等等</a:t>
            </a:r>
            <a:r>
              <a:rPr lang="zh-CN" altLang="en-US" dirty="0" smtClean="0"/>
              <a:t>。</a:t>
            </a:r>
            <a:endParaRPr lang="en-US" altLang="zh-CN" dirty="0" smtClean="0"/>
          </a:p>
          <a:p>
            <a:endParaRPr lang="zh-CN" altLang="en-US" dirty="0"/>
          </a:p>
          <a:p>
            <a:r>
              <a:rPr lang="en-US" altLang="zh-CN" dirty="0" smtClean="0"/>
              <a:t>	</a:t>
            </a:r>
            <a:r>
              <a:rPr lang="zh-CN" altLang="en-US" dirty="0" smtClean="0"/>
              <a:t>在</a:t>
            </a:r>
            <a:r>
              <a:rPr lang="zh-CN" altLang="en-US" dirty="0"/>
              <a:t>上述应用中， </a:t>
            </a:r>
            <a:r>
              <a:rPr lang="en-US" altLang="zh-CN" dirty="0"/>
              <a:t>FX3 </a:t>
            </a:r>
            <a:r>
              <a:rPr lang="zh-CN" altLang="en-US" dirty="0"/>
              <a:t>作为与 </a:t>
            </a:r>
            <a:r>
              <a:rPr lang="en-US" altLang="zh-CN" dirty="0"/>
              <a:t>USB </a:t>
            </a:r>
            <a:r>
              <a:rPr lang="zh-CN" altLang="en-US" dirty="0"/>
              <a:t>主机进行数据发送和接收的快速数据管道。对于这些应用， </a:t>
            </a:r>
            <a:r>
              <a:rPr lang="en-US" altLang="zh-CN" dirty="0"/>
              <a:t>FX3 </a:t>
            </a:r>
            <a:r>
              <a:rPr lang="zh-CN" altLang="en-US" dirty="0"/>
              <a:t>到 </a:t>
            </a:r>
            <a:r>
              <a:rPr lang="en-US" altLang="zh-CN" dirty="0"/>
              <a:t>FPGA/ASIC </a:t>
            </a:r>
            <a:r>
              <a:rPr lang="zh-CN" altLang="en-US" dirty="0"/>
              <a:t>的接口通常是同步从设备 </a:t>
            </a:r>
            <a:r>
              <a:rPr lang="en-US" altLang="zh-CN" dirty="0"/>
              <a:t>FIFO </a:t>
            </a:r>
            <a:r>
              <a:rPr lang="zh-CN" altLang="en-US" dirty="0"/>
              <a:t>接</a:t>
            </a:r>
            <a:r>
              <a:rPr lang="zh-CN" altLang="en-US" dirty="0" smtClean="0"/>
              <a:t>口</a:t>
            </a:r>
            <a:endParaRPr lang="en-US" altLang="zh-CN" dirty="0" smtClean="0"/>
          </a:p>
        </p:txBody>
      </p:sp>
      <p:pic>
        <p:nvPicPr>
          <p:cNvPr id="3" name="图片 2"/>
          <p:cNvPicPr>
            <a:picLocks noChangeAspect="1"/>
          </p:cNvPicPr>
          <p:nvPr/>
        </p:nvPicPr>
        <p:blipFill>
          <a:blip r:embed="rId2"/>
          <a:stretch>
            <a:fillRect/>
          </a:stretch>
        </p:blipFill>
        <p:spPr>
          <a:xfrm>
            <a:off x="76200" y="3746659"/>
            <a:ext cx="7781925" cy="3029825"/>
          </a:xfrm>
          <a:prstGeom prst="rect">
            <a:avLst/>
          </a:prstGeom>
        </p:spPr>
      </p:pic>
      <p:pic>
        <p:nvPicPr>
          <p:cNvPr id="8" name="图片 7"/>
          <p:cNvPicPr>
            <a:picLocks noChangeAspect="1"/>
          </p:cNvPicPr>
          <p:nvPr/>
        </p:nvPicPr>
        <p:blipFill>
          <a:blip r:embed="rId3"/>
          <a:stretch>
            <a:fillRect/>
          </a:stretch>
        </p:blipFill>
        <p:spPr>
          <a:xfrm>
            <a:off x="9816137" y="3965247"/>
            <a:ext cx="2285365" cy="1741670"/>
          </a:xfrm>
          <a:prstGeom prst="rect">
            <a:avLst/>
          </a:prstGeom>
        </p:spPr>
      </p:pic>
      <p:pic>
        <p:nvPicPr>
          <p:cNvPr id="9" name="图片 8"/>
          <p:cNvPicPr>
            <a:picLocks noChangeAspect="1"/>
          </p:cNvPicPr>
          <p:nvPr/>
        </p:nvPicPr>
        <p:blipFill>
          <a:blip r:embed="rId4"/>
          <a:stretch>
            <a:fillRect/>
          </a:stretch>
        </p:blipFill>
        <p:spPr>
          <a:xfrm>
            <a:off x="7972734" y="5537134"/>
            <a:ext cx="2038042" cy="1239350"/>
          </a:xfrm>
          <a:prstGeom prst="rect">
            <a:avLst/>
          </a:prstGeom>
        </p:spPr>
      </p:pic>
    </p:spTree>
    <p:extLst>
      <p:ext uri="{BB962C8B-B14F-4D97-AF65-F5344CB8AC3E}">
        <p14:creationId xmlns:p14="http://schemas.microsoft.com/office/powerpoint/2010/main" val="6509636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357938" y="0"/>
            <a:ext cx="5834062"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集成型</a:t>
            </a: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协议芯片概述</a:t>
            </a:r>
          </a:p>
        </p:txBody>
      </p:sp>
      <p:sp>
        <p:nvSpPr>
          <p:cNvPr id="5" name="圆角矩形 4"/>
          <p:cNvSpPr/>
          <p:nvPr/>
        </p:nvSpPr>
        <p:spPr>
          <a:xfrm>
            <a:off x="851119" y="1209260"/>
            <a:ext cx="10541911"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芯片应用</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图像传感器连接到 </a:t>
            </a: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2" name="矩形 1"/>
          <p:cNvSpPr/>
          <p:nvPr/>
        </p:nvSpPr>
        <p:spPr>
          <a:xfrm>
            <a:off x="335638" y="2452190"/>
            <a:ext cx="11572875" cy="646331"/>
          </a:xfrm>
          <a:prstGeom prst="rect">
            <a:avLst/>
          </a:prstGeom>
        </p:spPr>
        <p:txBody>
          <a:bodyPr wrap="square">
            <a:spAutoFit/>
          </a:bodyPr>
          <a:lstStyle/>
          <a:p>
            <a:r>
              <a:rPr lang="en-US" altLang="zh-CN" dirty="0" smtClean="0"/>
              <a:t>	</a:t>
            </a:r>
            <a:r>
              <a:rPr lang="zh-CN" altLang="en-US" dirty="0" smtClean="0"/>
              <a:t>在</a:t>
            </a:r>
            <a:r>
              <a:rPr lang="zh-CN" altLang="en-US" dirty="0"/>
              <a:t>图像应用中，图像传感器通过并行 </a:t>
            </a:r>
            <a:r>
              <a:rPr lang="en-US" altLang="zh-CN" dirty="0"/>
              <a:t>GPIF II </a:t>
            </a:r>
            <a:r>
              <a:rPr lang="zh-CN" altLang="en-US" dirty="0"/>
              <a:t>接口直接与 </a:t>
            </a:r>
            <a:r>
              <a:rPr lang="en-US" altLang="zh-CN" dirty="0"/>
              <a:t>FX3 </a:t>
            </a:r>
            <a:r>
              <a:rPr lang="zh-CN" altLang="en-US" dirty="0"/>
              <a:t>相连，视频流通过 </a:t>
            </a:r>
            <a:r>
              <a:rPr lang="en-US" altLang="zh-CN" dirty="0"/>
              <a:t>FX3 </a:t>
            </a:r>
            <a:r>
              <a:rPr lang="zh-CN" altLang="en-US" dirty="0"/>
              <a:t>从传感器发送给 </a:t>
            </a:r>
            <a:r>
              <a:rPr lang="en-US" altLang="zh-CN" dirty="0"/>
              <a:t>USB </a:t>
            </a:r>
            <a:r>
              <a:rPr lang="zh-CN" altLang="en-US" dirty="0"/>
              <a:t>主机。通过使用合适的固件对 </a:t>
            </a:r>
            <a:r>
              <a:rPr lang="en-US" altLang="zh-CN" dirty="0"/>
              <a:t>FX3 </a:t>
            </a:r>
            <a:r>
              <a:rPr lang="zh-CN" altLang="en-US" dirty="0"/>
              <a:t>进行编程，可使该系统同 </a:t>
            </a:r>
            <a:r>
              <a:rPr lang="en-US" altLang="zh-CN" dirty="0"/>
              <a:t>USB </a:t>
            </a:r>
            <a:r>
              <a:rPr lang="zh-CN" altLang="en-US" dirty="0"/>
              <a:t>视频类</a:t>
            </a:r>
            <a:r>
              <a:rPr lang="zh-CN" altLang="en-US" dirty="0" smtClean="0"/>
              <a:t>别（</a:t>
            </a:r>
            <a:r>
              <a:rPr lang="en-US" altLang="zh-CN" dirty="0" smtClean="0"/>
              <a:t>UVC</a:t>
            </a:r>
            <a:r>
              <a:rPr lang="zh-CN" altLang="en-US" dirty="0" smtClean="0"/>
              <a:t>）相</a:t>
            </a:r>
            <a:r>
              <a:rPr lang="zh-CN" altLang="en-US" dirty="0"/>
              <a:t>兼容</a:t>
            </a:r>
            <a:endParaRPr lang="en-US" altLang="zh-CN" dirty="0" smtClean="0"/>
          </a:p>
        </p:txBody>
      </p:sp>
      <p:pic>
        <p:nvPicPr>
          <p:cNvPr id="6" name="图片 5"/>
          <p:cNvPicPr>
            <a:picLocks noChangeAspect="1"/>
          </p:cNvPicPr>
          <p:nvPr/>
        </p:nvPicPr>
        <p:blipFill>
          <a:blip r:embed="rId2"/>
          <a:stretch>
            <a:fillRect/>
          </a:stretch>
        </p:blipFill>
        <p:spPr>
          <a:xfrm>
            <a:off x="2033023" y="3246906"/>
            <a:ext cx="8649830" cy="3611094"/>
          </a:xfrm>
          <a:prstGeom prst="rect">
            <a:avLst/>
          </a:prstGeom>
        </p:spPr>
      </p:pic>
    </p:spTree>
    <p:extLst>
      <p:ext uri="{BB962C8B-B14F-4D97-AF65-F5344CB8AC3E}">
        <p14:creationId xmlns:p14="http://schemas.microsoft.com/office/powerpoint/2010/main" val="39568298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93124" y="297246"/>
            <a:ext cx="11211068" cy="704850"/>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rgbClr val="FF0000"/>
                </a:solidFill>
                <a:latin typeface="+mn-ea"/>
              </a:rPr>
              <a:t>FX3</a:t>
            </a:r>
            <a:r>
              <a:rPr lang="zh-CN" altLang="en-US" sz="5400" b="1" dirty="0">
                <a:solidFill>
                  <a:srgbClr val="FF0000"/>
                </a:solidFill>
                <a:latin typeface="华文行楷" panose="02010800040101010101" pitchFamily="2" charset="-122"/>
                <a:ea typeface="华文行楷" panose="02010800040101010101" pitchFamily="2" charset="-122"/>
              </a:rPr>
              <a:t>集成型</a:t>
            </a:r>
            <a:r>
              <a:rPr lang="en-US" altLang="zh-CN" sz="5400" b="1" dirty="0">
                <a:solidFill>
                  <a:srgbClr val="FF0000"/>
                </a:solidFill>
                <a:latin typeface="+mj-ea"/>
                <a:ea typeface="+mj-ea"/>
              </a:rPr>
              <a:t>USB3.0</a:t>
            </a:r>
            <a:r>
              <a:rPr lang="zh-CN" altLang="en-US" sz="5400" b="1" dirty="0">
                <a:solidFill>
                  <a:srgbClr val="FF0000"/>
                </a:solidFill>
                <a:latin typeface="华文行楷" panose="02010800040101010101" pitchFamily="2" charset="-122"/>
                <a:ea typeface="华文行楷" panose="02010800040101010101" pitchFamily="2" charset="-122"/>
              </a:rPr>
              <a:t>协议芯片电路设计</a:t>
            </a:r>
          </a:p>
        </p:txBody>
      </p:sp>
      <p:sp>
        <p:nvSpPr>
          <p:cNvPr id="7" name="矩形 6"/>
          <p:cNvSpPr/>
          <p:nvPr/>
        </p:nvSpPr>
        <p:spPr>
          <a:xfrm>
            <a:off x="180975" y="2269331"/>
            <a:ext cx="11572875" cy="369332"/>
          </a:xfrm>
          <a:prstGeom prst="rect">
            <a:avLst/>
          </a:prstGeom>
        </p:spPr>
        <p:txBody>
          <a:bodyPr wrap="square">
            <a:spAutoFit/>
          </a:bodyPr>
          <a:lstStyle/>
          <a:p>
            <a:endParaRPr lang="en-US" altLang="zh-CN" dirty="0" smtClean="0"/>
          </a:p>
        </p:txBody>
      </p:sp>
      <p:sp>
        <p:nvSpPr>
          <p:cNvPr id="8" name="矩形 7"/>
          <p:cNvSpPr/>
          <p:nvPr/>
        </p:nvSpPr>
        <p:spPr>
          <a:xfrm>
            <a:off x="1779336" y="2386648"/>
            <a:ext cx="7938662" cy="4247317"/>
          </a:xfrm>
          <a:prstGeom prst="rect">
            <a:avLst/>
          </a:prstGeom>
        </p:spPr>
        <p:txBody>
          <a:bodyPr wrap="square">
            <a:spAutoFit/>
          </a:bodyPr>
          <a:lstStyle/>
          <a:p>
            <a:r>
              <a:rPr lang="en-US" altLang="zh-CN" dirty="0" smtClean="0"/>
              <a:t>FX3</a:t>
            </a:r>
            <a:r>
              <a:rPr lang="zh-CN" altLang="en-US" dirty="0" smtClean="0"/>
              <a:t>芯片电路设计主要包括以下内容：</a:t>
            </a:r>
            <a:endParaRPr lang="en-US" altLang="zh-CN" dirty="0" smtClean="0"/>
          </a:p>
          <a:p>
            <a:endParaRPr lang="en-US" altLang="zh-CN" dirty="0" smtClean="0"/>
          </a:p>
          <a:p>
            <a:pPr marL="742950" lvl="1" indent="-285750">
              <a:buFont typeface="Wingdings" panose="05000000000000000000" pitchFamily="2" charset="2"/>
              <a:buChar char="Ø"/>
            </a:pPr>
            <a:r>
              <a:rPr lang="zh-CN" altLang="en-US" dirty="0"/>
              <a:t>电</a:t>
            </a:r>
            <a:r>
              <a:rPr lang="zh-CN" altLang="en-US" dirty="0" smtClean="0"/>
              <a:t>源电路</a:t>
            </a:r>
            <a:endParaRPr lang="en-US" altLang="zh-CN" dirty="0" smtClean="0"/>
          </a:p>
          <a:p>
            <a:pPr marL="742950" lvl="1" indent="-285750">
              <a:buFont typeface="Wingdings" panose="05000000000000000000" pitchFamily="2" charset="2"/>
              <a:buChar char="Ø"/>
            </a:pPr>
            <a:r>
              <a:rPr lang="en-US" altLang="zh-CN" dirty="0" smtClean="0"/>
              <a:t>USB</a:t>
            </a:r>
            <a:r>
              <a:rPr lang="zh-CN" altLang="en-US" dirty="0" smtClean="0"/>
              <a:t>接口电路</a:t>
            </a:r>
            <a:endParaRPr lang="en-US" altLang="zh-CN" dirty="0" smtClean="0"/>
          </a:p>
          <a:p>
            <a:pPr marL="742950" lvl="1" indent="-285750">
              <a:buFont typeface="Wingdings" panose="05000000000000000000" pitchFamily="2" charset="2"/>
              <a:buChar char="Ø"/>
            </a:pPr>
            <a:r>
              <a:rPr lang="zh-CN" altLang="en-US" dirty="0"/>
              <a:t>时</a:t>
            </a:r>
            <a:r>
              <a:rPr lang="zh-CN" altLang="en-US" dirty="0" smtClean="0"/>
              <a:t>钟配置电路</a:t>
            </a:r>
            <a:endParaRPr lang="en-US" altLang="zh-CN" dirty="0" smtClean="0"/>
          </a:p>
          <a:p>
            <a:pPr marL="742950" lvl="1" indent="-285750">
              <a:buFont typeface="Wingdings" panose="05000000000000000000" pitchFamily="2" charset="2"/>
              <a:buChar char="Ø"/>
            </a:pPr>
            <a:r>
              <a:rPr lang="zh-CN" altLang="en-US" dirty="0"/>
              <a:t>启</a:t>
            </a:r>
            <a:r>
              <a:rPr lang="zh-CN" altLang="en-US" dirty="0" smtClean="0"/>
              <a:t>动配置电路</a:t>
            </a:r>
            <a:endParaRPr lang="en-US" altLang="zh-CN" dirty="0" smtClean="0"/>
          </a:p>
          <a:p>
            <a:pPr marL="742950" lvl="1" indent="-285750">
              <a:buFont typeface="Wingdings" panose="05000000000000000000" pitchFamily="2" charset="2"/>
              <a:buChar char="Ø"/>
            </a:pPr>
            <a:r>
              <a:rPr lang="en-US" altLang="zh-CN" dirty="0" smtClean="0"/>
              <a:t>IIC</a:t>
            </a:r>
            <a:r>
              <a:rPr lang="zh-CN" altLang="en-US" dirty="0" smtClean="0"/>
              <a:t>电路</a:t>
            </a:r>
            <a:endParaRPr lang="en-US" altLang="zh-CN" dirty="0" smtClean="0"/>
          </a:p>
          <a:p>
            <a:pPr marL="742950" lvl="1" indent="-285750">
              <a:buFont typeface="Wingdings" panose="05000000000000000000" pitchFamily="2" charset="2"/>
              <a:buChar char="Ø"/>
            </a:pPr>
            <a:r>
              <a:rPr lang="en-US" altLang="zh-CN" dirty="0" smtClean="0"/>
              <a:t>SPI</a:t>
            </a:r>
            <a:r>
              <a:rPr lang="zh-CN" altLang="en-US" dirty="0" smtClean="0"/>
              <a:t>电路</a:t>
            </a:r>
            <a:endParaRPr lang="en-US" altLang="zh-CN" dirty="0" smtClean="0"/>
          </a:p>
          <a:p>
            <a:pPr marL="742950" lvl="1" indent="-285750">
              <a:buFont typeface="Wingdings" panose="05000000000000000000" pitchFamily="2" charset="2"/>
              <a:buChar char="Ø"/>
            </a:pPr>
            <a:r>
              <a:rPr lang="en-US" altLang="zh-CN" dirty="0" smtClean="0"/>
              <a:t>IIS</a:t>
            </a:r>
            <a:r>
              <a:rPr lang="zh-CN" altLang="en-US" dirty="0" smtClean="0"/>
              <a:t>电路</a:t>
            </a:r>
            <a:endParaRPr lang="en-US" altLang="zh-CN" dirty="0" smtClean="0"/>
          </a:p>
          <a:p>
            <a:pPr marL="742950" lvl="1" indent="-285750">
              <a:buFont typeface="Wingdings" panose="05000000000000000000" pitchFamily="2" charset="2"/>
              <a:buChar char="Ø"/>
            </a:pPr>
            <a:r>
              <a:rPr lang="en-US" altLang="zh-CN" dirty="0" smtClean="0"/>
              <a:t>GPIF II</a:t>
            </a:r>
            <a:r>
              <a:rPr lang="zh-CN" altLang="en-US" dirty="0" smtClean="0"/>
              <a:t>接口</a:t>
            </a:r>
            <a:endParaRPr lang="en-US" altLang="zh-CN" dirty="0" smtClean="0"/>
          </a:p>
          <a:p>
            <a:pPr marL="285750" indent="-285750">
              <a:buFont typeface="Wingdings" panose="05000000000000000000" pitchFamily="2" charset="2"/>
              <a:buChar char="Ø"/>
            </a:pPr>
            <a:endParaRPr lang="en-US" altLang="zh-CN" dirty="0" smtClean="0"/>
          </a:p>
          <a:p>
            <a:r>
              <a:rPr lang="en-US" altLang="zh-CN" dirty="0" smtClean="0"/>
              <a:t>	</a:t>
            </a:r>
            <a:r>
              <a:rPr lang="zh-CN" altLang="en-US" dirty="0" smtClean="0"/>
              <a:t>现</a:t>
            </a:r>
            <a:r>
              <a:rPr lang="zh-CN" altLang="en-US" dirty="0"/>
              <a:t>以小梅哥</a:t>
            </a:r>
            <a:r>
              <a:rPr lang="en-US" altLang="zh-CN" dirty="0"/>
              <a:t>FPGA</a:t>
            </a:r>
            <a:r>
              <a:rPr lang="zh-CN" altLang="en-US" dirty="0"/>
              <a:t>团队出品的</a:t>
            </a:r>
            <a:r>
              <a:rPr lang="en-US" altLang="zh-CN" dirty="0" smtClean="0"/>
              <a:t>AC6102_V2</a:t>
            </a:r>
            <a:r>
              <a:rPr lang="zh-CN" altLang="en-US" dirty="0" smtClean="0"/>
              <a:t>型</a:t>
            </a:r>
            <a:r>
              <a:rPr lang="en-US" altLang="zh-CN" dirty="0"/>
              <a:t>FPGA+FX3</a:t>
            </a:r>
            <a:r>
              <a:rPr lang="zh-CN" altLang="en-US" dirty="0"/>
              <a:t>高速</a:t>
            </a:r>
            <a:r>
              <a:rPr lang="en-US" altLang="zh-CN" dirty="0"/>
              <a:t>FPGA</a:t>
            </a:r>
            <a:r>
              <a:rPr lang="zh-CN" altLang="en-US" dirty="0"/>
              <a:t>板卡为例，介绍</a:t>
            </a:r>
            <a:r>
              <a:rPr lang="en-US" altLang="zh-CN" dirty="0"/>
              <a:t>FX3</a:t>
            </a:r>
            <a:r>
              <a:rPr lang="zh-CN" altLang="en-US" dirty="0"/>
              <a:t>的电路设计</a:t>
            </a:r>
            <a:endParaRPr lang="en-US" altLang="zh-CN" dirty="0"/>
          </a:p>
          <a:p>
            <a:pPr lvl="1"/>
            <a:endParaRPr lang="en-US" altLang="zh-CN" dirty="0" smtClean="0"/>
          </a:p>
          <a:p>
            <a:endParaRPr lang="en-US" altLang="zh-CN" dirty="0" smtClean="0"/>
          </a:p>
        </p:txBody>
      </p:sp>
      <p:sp>
        <p:nvSpPr>
          <p:cNvPr id="9" name="圆角矩形 8"/>
          <p:cNvSpPr/>
          <p:nvPr/>
        </p:nvSpPr>
        <p:spPr>
          <a:xfrm>
            <a:off x="3140987" y="1373981"/>
            <a:ext cx="4690262"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计</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59011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198658" y="2798995"/>
            <a:ext cx="4526516" cy="2873978"/>
          </a:xfrm>
          <a:prstGeom prst="rect">
            <a:avLst/>
          </a:prstGeom>
        </p:spPr>
      </p:pic>
      <p:sp>
        <p:nvSpPr>
          <p:cNvPr id="7" name="矩形 6"/>
          <p:cNvSpPr/>
          <p:nvPr/>
        </p:nvSpPr>
        <p:spPr>
          <a:xfrm>
            <a:off x="180975" y="2269331"/>
            <a:ext cx="11572875" cy="369332"/>
          </a:xfrm>
          <a:prstGeom prst="rect">
            <a:avLst/>
          </a:prstGeom>
        </p:spPr>
        <p:txBody>
          <a:bodyPr wrap="square">
            <a:spAutoFit/>
          </a:bodyPr>
          <a:lstStyle/>
          <a:p>
            <a:endParaRPr lang="en-US" altLang="zh-CN" dirty="0" smtClean="0"/>
          </a:p>
        </p:txBody>
      </p:sp>
      <p:sp>
        <p:nvSpPr>
          <p:cNvPr id="8" name="矩形 7"/>
          <p:cNvSpPr/>
          <p:nvPr/>
        </p:nvSpPr>
        <p:spPr>
          <a:xfrm>
            <a:off x="1193680" y="1480103"/>
            <a:ext cx="10009956" cy="1200329"/>
          </a:xfrm>
          <a:prstGeom prst="rect">
            <a:avLst/>
          </a:prstGeom>
        </p:spPr>
        <p:txBody>
          <a:bodyPr wrap="square">
            <a:spAutoFit/>
          </a:bodyPr>
          <a:lstStyle/>
          <a:p>
            <a:r>
              <a:rPr lang="en-US" altLang="zh-CN" dirty="0" smtClean="0"/>
              <a:t>	AC6102</a:t>
            </a:r>
            <a:r>
              <a:rPr lang="zh-CN" altLang="zh-CN" dirty="0"/>
              <a:t>开发板上，使用了一片</a:t>
            </a:r>
            <a:r>
              <a:rPr lang="en-US" altLang="zh-CN" dirty="0"/>
              <a:t>Cypress</a:t>
            </a:r>
            <a:r>
              <a:rPr lang="zh-CN" altLang="zh-CN" dirty="0"/>
              <a:t>的</a:t>
            </a:r>
            <a:r>
              <a:rPr lang="en-US" altLang="zh-CN" dirty="0"/>
              <a:t>USB3.0</a:t>
            </a:r>
            <a:r>
              <a:rPr lang="zh-CN" altLang="zh-CN" dirty="0"/>
              <a:t>全协议芯片</a:t>
            </a:r>
            <a:r>
              <a:rPr lang="en-US" altLang="zh-CN" dirty="0"/>
              <a:t>CYUSB3014</a:t>
            </a:r>
            <a:r>
              <a:rPr lang="zh-CN" altLang="zh-CN" dirty="0"/>
              <a:t>作为</a:t>
            </a:r>
            <a:r>
              <a:rPr lang="en-US" altLang="zh-CN" dirty="0"/>
              <a:t>FPGA</a:t>
            </a:r>
            <a:r>
              <a:rPr lang="zh-CN" altLang="zh-CN" dirty="0"/>
              <a:t>与</a:t>
            </a:r>
            <a:r>
              <a:rPr lang="en-US" altLang="zh-CN" dirty="0"/>
              <a:t>PC</a:t>
            </a:r>
            <a:r>
              <a:rPr lang="zh-CN" altLang="zh-CN" dirty="0"/>
              <a:t>机的高速通信桥梁。关于</a:t>
            </a:r>
            <a:r>
              <a:rPr lang="en-US" altLang="zh-CN" dirty="0"/>
              <a:t>CYUSB3014</a:t>
            </a:r>
            <a:r>
              <a:rPr lang="zh-CN" altLang="zh-CN" dirty="0"/>
              <a:t>的各项性能和参数介绍</a:t>
            </a:r>
            <a:r>
              <a:rPr lang="zh-CN" altLang="zh-CN" dirty="0" smtClean="0"/>
              <a:t>，</a:t>
            </a:r>
            <a:r>
              <a:rPr lang="zh-CN" altLang="en-US" dirty="0"/>
              <a:t>之</a:t>
            </a:r>
            <a:r>
              <a:rPr lang="zh-CN" altLang="en-US" dirty="0" smtClean="0"/>
              <a:t>前已经介绍过</a:t>
            </a:r>
            <a:r>
              <a:rPr lang="zh-CN" altLang="zh-CN" dirty="0" smtClean="0"/>
              <a:t>。</a:t>
            </a:r>
            <a:r>
              <a:rPr lang="zh-CN" altLang="zh-CN" dirty="0"/>
              <a:t>本节主要介绍</a:t>
            </a:r>
            <a:r>
              <a:rPr lang="en-US" altLang="zh-CN" dirty="0"/>
              <a:t>AC6102</a:t>
            </a:r>
            <a:r>
              <a:rPr lang="zh-CN" altLang="zh-CN" dirty="0"/>
              <a:t>开发板上</a:t>
            </a:r>
            <a:r>
              <a:rPr lang="en-US" altLang="zh-CN" dirty="0"/>
              <a:t>USB3.0</a:t>
            </a:r>
            <a:r>
              <a:rPr lang="zh-CN" altLang="zh-CN" dirty="0"/>
              <a:t>电路的设计细节，方便大家在使用的时候快速核对理解</a:t>
            </a:r>
            <a:r>
              <a:rPr lang="zh-CN" altLang="zh-CN" dirty="0" smtClean="0"/>
              <a:t>。</a:t>
            </a:r>
            <a:r>
              <a:rPr lang="zh-CN" altLang="en-US" dirty="0" smtClean="0"/>
              <a:t>并对于大家在以后的工作和学习中自己设计基于</a:t>
            </a:r>
            <a:r>
              <a:rPr lang="en-US" altLang="zh-CN" dirty="0" smtClean="0"/>
              <a:t>FX3</a:t>
            </a:r>
            <a:r>
              <a:rPr lang="zh-CN" altLang="en-US" dirty="0" smtClean="0"/>
              <a:t>的电路板有一个指引作用。</a:t>
            </a:r>
            <a:endParaRPr lang="zh-CN" altLang="zh-CN" dirty="0"/>
          </a:p>
        </p:txBody>
      </p:sp>
      <p:pic>
        <p:nvPicPr>
          <p:cNvPr id="2" name="图片 1"/>
          <p:cNvPicPr>
            <a:picLocks noChangeAspect="1"/>
          </p:cNvPicPr>
          <p:nvPr/>
        </p:nvPicPr>
        <p:blipFill>
          <a:blip r:embed="rId3"/>
          <a:stretch>
            <a:fillRect/>
          </a:stretch>
        </p:blipFill>
        <p:spPr>
          <a:xfrm>
            <a:off x="1738265" y="3515335"/>
            <a:ext cx="4754107" cy="3342665"/>
          </a:xfrm>
          <a:prstGeom prst="rect">
            <a:avLst/>
          </a:prstGeom>
        </p:spPr>
      </p:pic>
      <p:sp>
        <p:nvSpPr>
          <p:cNvPr id="9" name="圆角矩形 8"/>
          <p:cNvSpPr/>
          <p:nvPr/>
        </p:nvSpPr>
        <p:spPr>
          <a:xfrm>
            <a:off x="8519310" y="0"/>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0" name="圆角矩形 9"/>
          <p:cNvSpPr/>
          <p:nvPr/>
        </p:nvSpPr>
        <p:spPr>
          <a:xfrm>
            <a:off x="2978025" y="603431"/>
            <a:ext cx="5396430"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FX3+FPGA</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开发板介绍</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702482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0975" y="2269331"/>
            <a:ext cx="11572875" cy="369332"/>
          </a:xfrm>
          <a:prstGeom prst="rect">
            <a:avLst/>
          </a:prstGeom>
        </p:spPr>
        <p:txBody>
          <a:bodyPr wrap="square">
            <a:spAutoFit/>
          </a:bodyPr>
          <a:lstStyle/>
          <a:p>
            <a:endParaRPr lang="en-US" altLang="zh-CN" dirty="0" smtClean="0"/>
          </a:p>
        </p:txBody>
      </p:sp>
      <p:sp>
        <p:nvSpPr>
          <p:cNvPr id="8" name="矩形 7"/>
          <p:cNvSpPr/>
          <p:nvPr/>
        </p:nvSpPr>
        <p:spPr>
          <a:xfrm>
            <a:off x="289712" y="1458660"/>
            <a:ext cx="10492966" cy="1477328"/>
          </a:xfrm>
          <a:prstGeom prst="rect">
            <a:avLst/>
          </a:prstGeom>
        </p:spPr>
        <p:txBody>
          <a:bodyPr wrap="square">
            <a:spAutoFit/>
          </a:bodyPr>
          <a:lstStyle/>
          <a:p>
            <a:r>
              <a:rPr lang="en-US" altLang="zh-CN" dirty="0" smtClean="0"/>
              <a:t>	</a:t>
            </a:r>
            <a:r>
              <a:rPr lang="zh-CN" altLang="en-US" dirty="0" smtClean="0"/>
              <a:t>在</a:t>
            </a:r>
            <a:r>
              <a:rPr lang="en-US" altLang="zh-CN" dirty="0" smtClean="0"/>
              <a:t>AC6102_V1</a:t>
            </a:r>
            <a:r>
              <a:rPr lang="zh-CN" altLang="en-US" dirty="0" smtClean="0"/>
              <a:t>上，</a:t>
            </a:r>
            <a:r>
              <a:rPr lang="en-US" altLang="zh-CN" dirty="0" smtClean="0"/>
              <a:t>CYUSB3014</a:t>
            </a:r>
            <a:r>
              <a:rPr lang="zh-CN" altLang="zh-CN" dirty="0"/>
              <a:t>芯片的所有数字</a:t>
            </a:r>
            <a:r>
              <a:rPr lang="en-US" altLang="zh-CN" dirty="0" smtClean="0"/>
              <a:t>IO</a:t>
            </a:r>
            <a:r>
              <a:rPr lang="zh-CN" altLang="en-US" dirty="0" smtClean="0"/>
              <a:t>均</a:t>
            </a:r>
            <a:r>
              <a:rPr lang="zh-CN" altLang="zh-CN" dirty="0" smtClean="0"/>
              <a:t>与</a:t>
            </a:r>
            <a:r>
              <a:rPr lang="en-US" altLang="zh-CN" dirty="0"/>
              <a:t>FPGA</a:t>
            </a:r>
            <a:r>
              <a:rPr lang="zh-CN" altLang="zh-CN" dirty="0"/>
              <a:t>连接，包括</a:t>
            </a:r>
            <a:r>
              <a:rPr lang="en-US" altLang="zh-CN" dirty="0"/>
              <a:t>32</a:t>
            </a:r>
            <a:r>
              <a:rPr lang="zh-CN" altLang="zh-CN" dirty="0"/>
              <a:t>根数据线，</a:t>
            </a:r>
            <a:r>
              <a:rPr lang="en-US" altLang="zh-CN" dirty="0"/>
              <a:t>13</a:t>
            </a:r>
            <a:r>
              <a:rPr lang="zh-CN" altLang="zh-CN" dirty="0"/>
              <a:t>根控制线、</a:t>
            </a:r>
            <a:r>
              <a:rPr lang="en-US" altLang="zh-CN" dirty="0"/>
              <a:t>4</a:t>
            </a:r>
            <a:r>
              <a:rPr lang="zh-CN" altLang="zh-CN" dirty="0"/>
              <a:t>根</a:t>
            </a:r>
            <a:r>
              <a:rPr lang="en-US" altLang="zh-CN" dirty="0"/>
              <a:t>I2S</a:t>
            </a:r>
            <a:r>
              <a:rPr lang="zh-CN" altLang="zh-CN" dirty="0"/>
              <a:t>信号线以及</a:t>
            </a:r>
            <a:r>
              <a:rPr lang="en-US" altLang="zh-CN" dirty="0"/>
              <a:t>UART</a:t>
            </a:r>
            <a:r>
              <a:rPr lang="zh-CN" altLang="zh-CN" dirty="0"/>
              <a:t>线等</a:t>
            </a:r>
            <a:r>
              <a:rPr lang="zh-CN" altLang="zh-CN" dirty="0" smtClean="0"/>
              <a:t>。</a:t>
            </a:r>
            <a:endParaRPr lang="en-US" altLang="zh-CN" dirty="0" smtClean="0"/>
          </a:p>
          <a:p>
            <a:endParaRPr lang="en-US" altLang="zh-CN" dirty="0" smtClean="0"/>
          </a:p>
          <a:p>
            <a:r>
              <a:rPr lang="en-US" altLang="zh-CN" dirty="0" smtClean="0"/>
              <a:t>	</a:t>
            </a:r>
            <a:r>
              <a:rPr lang="zh-CN" altLang="en-US" dirty="0" smtClean="0"/>
              <a:t>在</a:t>
            </a:r>
            <a:r>
              <a:rPr lang="en-US" altLang="zh-CN" dirty="0" smtClean="0"/>
              <a:t>AC6102_V2</a:t>
            </a:r>
            <a:r>
              <a:rPr lang="zh-CN" altLang="en-US" dirty="0" smtClean="0"/>
              <a:t>上，为了使得</a:t>
            </a:r>
            <a:r>
              <a:rPr lang="en-US" altLang="zh-CN" dirty="0" smtClean="0"/>
              <a:t>FPGA</a:t>
            </a:r>
            <a:r>
              <a:rPr lang="zh-CN" altLang="en-US" dirty="0" smtClean="0"/>
              <a:t>和</a:t>
            </a:r>
            <a:r>
              <a:rPr lang="en-US" altLang="zh-CN" dirty="0" smtClean="0"/>
              <a:t>FX3</a:t>
            </a:r>
            <a:r>
              <a:rPr lang="zh-CN" altLang="en-US" dirty="0" smtClean="0"/>
              <a:t>各自的功能都能尽量发挥，特在</a:t>
            </a:r>
            <a:r>
              <a:rPr lang="en-US" altLang="zh-CN" dirty="0" smtClean="0"/>
              <a:t>AC6102_V1</a:t>
            </a:r>
            <a:r>
              <a:rPr lang="zh-CN" altLang="en-US" dirty="0"/>
              <a:t>版</a:t>
            </a:r>
            <a:r>
              <a:rPr lang="zh-CN" altLang="en-US" dirty="0" smtClean="0"/>
              <a:t>本基础上，将</a:t>
            </a:r>
            <a:r>
              <a:rPr lang="en-US" altLang="zh-CN" dirty="0" smtClean="0"/>
              <a:t>FX3</a:t>
            </a:r>
            <a:r>
              <a:rPr lang="zh-CN" altLang="en-US" dirty="0" smtClean="0"/>
              <a:t>的</a:t>
            </a:r>
            <a:r>
              <a:rPr lang="en-US" altLang="zh-CN" dirty="0" smtClean="0"/>
              <a:t>I2S</a:t>
            </a:r>
            <a:r>
              <a:rPr lang="zh-CN" altLang="en-US" dirty="0" smtClean="0"/>
              <a:t>、</a:t>
            </a:r>
            <a:r>
              <a:rPr lang="en-US" altLang="zh-CN" dirty="0" smtClean="0"/>
              <a:t>UART</a:t>
            </a:r>
            <a:r>
              <a:rPr lang="zh-CN" altLang="en-US" dirty="0" smtClean="0"/>
              <a:t>信号线单独引出，不再连接到</a:t>
            </a:r>
            <a:r>
              <a:rPr lang="en-US" altLang="zh-CN" dirty="0" smtClean="0"/>
              <a:t>FPGA</a:t>
            </a:r>
            <a:r>
              <a:rPr lang="zh-CN" altLang="en-US" dirty="0" smtClean="0"/>
              <a:t>。</a:t>
            </a:r>
            <a:endParaRPr lang="zh-CN" altLang="zh-CN" dirty="0"/>
          </a:p>
        </p:txBody>
      </p:sp>
      <p:sp>
        <p:nvSpPr>
          <p:cNvPr id="4" name="Rectangle 2"/>
          <p:cNvSpPr>
            <a:spLocks noChangeArrowheads="1"/>
          </p:cNvSpPr>
          <p:nvPr/>
        </p:nvSpPr>
        <p:spPr bwMode="auto">
          <a:xfrm>
            <a:off x="2990850" y="2981324"/>
            <a:ext cx="147448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530451900"/>
              </p:ext>
            </p:extLst>
          </p:nvPr>
        </p:nvGraphicFramePr>
        <p:xfrm>
          <a:off x="0" y="3115418"/>
          <a:ext cx="5984435" cy="3391900"/>
        </p:xfrm>
        <a:graphic>
          <a:graphicData uri="http://schemas.openxmlformats.org/presentationml/2006/ole">
            <mc:AlternateContent xmlns:mc="http://schemas.openxmlformats.org/markup-compatibility/2006">
              <mc:Choice xmlns:v="urn:schemas-microsoft-com:vml" Requires="v">
                <p:oleObj spid="_x0000_s19542" name="Visio" r:id="rId3" imgW="5981824" imgH="3409830" progId="Visio.Drawing.15">
                  <p:embed/>
                </p:oleObj>
              </mc:Choice>
              <mc:Fallback>
                <p:oleObj name="Visio" r:id="rId3" imgW="5981824" imgH="340983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15418"/>
                        <a:ext cx="5984435" cy="339190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033698675"/>
              </p:ext>
            </p:extLst>
          </p:nvPr>
        </p:nvGraphicFramePr>
        <p:xfrm>
          <a:off x="6211617" y="3117715"/>
          <a:ext cx="5980383" cy="3389603"/>
        </p:xfrm>
        <a:graphic>
          <a:graphicData uri="http://schemas.openxmlformats.org/presentationml/2006/ole">
            <mc:AlternateContent xmlns:mc="http://schemas.openxmlformats.org/markup-compatibility/2006">
              <mc:Choice xmlns:v="urn:schemas-microsoft-com:vml" Requires="v">
                <p:oleObj spid="_x0000_s19543" name="Visio" r:id="rId5" imgW="5981824" imgH="3409830" progId="Visio.Drawing.15">
                  <p:embed/>
                </p:oleObj>
              </mc:Choice>
              <mc:Fallback>
                <p:oleObj name="Visio" r:id="rId5" imgW="5981824" imgH="3409830" progId="Visio.Drawing.15">
                  <p:embed/>
                  <p:pic>
                    <p:nvPicPr>
                      <p:cNvPr id="0" name=""/>
                      <p:cNvPicPr>
                        <a:picLocks noChangeAspect="1" noChangeArrowheads="1"/>
                      </p:cNvPicPr>
                      <p:nvPr/>
                    </p:nvPicPr>
                    <p:blipFill>
                      <a:blip r:embed="rId6"/>
                      <a:srcRect/>
                      <a:stretch>
                        <a:fillRect/>
                      </a:stretch>
                    </p:blipFill>
                    <p:spPr bwMode="auto">
                      <a:xfrm>
                        <a:off x="6211617" y="3117715"/>
                        <a:ext cx="5980383" cy="3389603"/>
                      </a:xfrm>
                      <a:prstGeom prst="rect">
                        <a:avLst/>
                      </a:prstGeom>
                      <a:noFill/>
                    </p:spPr>
                  </p:pic>
                </p:oleObj>
              </mc:Fallback>
            </mc:AlternateContent>
          </a:graphicData>
        </a:graphic>
      </p:graphicFrame>
      <p:sp>
        <p:nvSpPr>
          <p:cNvPr id="11" name="圆角矩形 10"/>
          <p:cNvSpPr/>
          <p:nvPr/>
        </p:nvSpPr>
        <p:spPr>
          <a:xfrm>
            <a:off x="199176" y="114128"/>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2" name="矩形 11"/>
          <p:cNvSpPr/>
          <p:nvPr/>
        </p:nvSpPr>
        <p:spPr>
          <a:xfrm>
            <a:off x="6763629" y="6226361"/>
            <a:ext cx="1462260" cy="369332"/>
          </a:xfrm>
          <a:prstGeom prst="rect">
            <a:avLst/>
          </a:prstGeom>
        </p:spPr>
        <p:txBody>
          <a:bodyPr wrap="none">
            <a:spAutoFit/>
          </a:bodyPr>
          <a:lstStyle/>
          <a:p>
            <a:r>
              <a:rPr lang="en-US" altLang="zh-CN" dirty="0" smtClean="0"/>
              <a:t>AC6102_V2</a:t>
            </a:r>
            <a:endParaRPr lang="zh-CN" altLang="en-US" dirty="0"/>
          </a:p>
        </p:txBody>
      </p:sp>
      <p:sp>
        <p:nvSpPr>
          <p:cNvPr id="13" name="矩形 12"/>
          <p:cNvSpPr/>
          <p:nvPr/>
        </p:nvSpPr>
        <p:spPr>
          <a:xfrm>
            <a:off x="651032" y="6226361"/>
            <a:ext cx="1462260" cy="369332"/>
          </a:xfrm>
          <a:prstGeom prst="rect">
            <a:avLst/>
          </a:prstGeom>
        </p:spPr>
        <p:txBody>
          <a:bodyPr wrap="none">
            <a:spAutoFit/>
          </a:bodyPr>
          <a:lstStyle/>
          <a:p>
            <a:r>
              <a:rPr lang="en-US" altLang="zh-CN" dirty="0"/>
              <a:t>AC6102_V1</a:t>
            </a:r>
            <a:endParaRPr lang="zh-CN" altLang="en-US" dirty="0"/>
          </a:p>
        </p:txBody>
      </p:sp>
      <p:cxnSp>
        <p:nvCxnSpPr>
          <p:cNvPr id="15" name="直接连接符 14"/>
          <p:cNvCxnSpPr/>
          <p:nvPr/>
        </p:nvCxnSpPr>
        <p:spPr>
          <a:xfrm>
            <a:off x="6083929" y="3062801"/>
            <a:ext cx="0" cy="3799722"/>
          </a:xfrm>
          <a:prstGeom prst="line">
            <a:avLst/>
          </a:prstGeom>
          <a:ln w="53975">
            <a:solidFill>
              <a:schemeClr val="accent6">
                <a:alpha val="60000"/>
              </a:schemeClr>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4065414" y="727546"/>
            <a:ext cx="5396430"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与</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FPGA</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的</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I/O</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连接</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490594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25214" y="1152208"/>
            <a:ext cx="10712449" cy="923330"/>
          </a:xfrm>
          <a:prstGeom prst="rect">
            <a:avLst/>
          </a:prstGeom>
        </p:spPr>
        <p:txBody>
          <a:bodyPr wrap="square">
            <a:spAutoFit/>
          </a:bodyPr>
          <a:lstStyle/>
          <a:p>
            <a:r>
              <a:rPr lang="en-US" altLang="zh-CN" dirty="0" smtClean="0"/>
              <a:t>	CYUSB3014</a:t>
            </a:r>
            <a:r>
              <a:rPr lang="zh-CN" altLang="zh-CN" dirty="0"/>
              <a:t>有一个复位输入接口，当复位输入为低电平时，芯片处于复位状态</a:t>
            </a:r>
            <a:r>
              <a:rPr lang="zh-CN" altLang="zh-CN" dirty="0" smtClean="0"/>
              <a:t>。</a:t>
            </a:r>
            <a:r>
              <a:rPr lang="en-US" altLang="zh-CN" dirty="0" smtClean="0"/>
              <a:t>AC6102_V2</a:t>
            </a:r>
            <a:r>
              <a:rPr lang="zh-CN" altLang="zh-CN" dirty="0" smtClean="0"/>
              <a:t>开</a:t>
            </a:r>
            <a:r>
              <a:rPr lang="zh-CN" altLang="zh-CN" dirty="0"/>
              <a:t>发板在设计时，充分考虑了实际应用和系统调试时的情况，给</a:t>
            </a:r>
            <a:r>
              <a:rPr lang="en-US" altLang="zh-CN" dirty="0"/>
              <a:t>CYUSB3014</a:t>
            </a:r>
            <a:r>
              <a:rPr lang="zh-CN" altLang="zh-CN" dirty="0"/>
              <a:t>设计</a:t>
            </a:r>
            <a:r>
              <a:rPr lang="zh-CN" altLang="zh-CN" dirty="0" smtClean="0"/>
              <a:t>了</a:t>
            </a:r>
            <a:r>
              <a:rPr lang="en-US" altLang="zh-CN" dirty="0" smtClean="0"/>
              <a:t>3</a:t>
            </a:r>
            <a:r>
              <a:rPr lang="zh-CN" altLang="zh-CN" dirty="0" smtClean="0"/>
              <a:t>种</a:t>
            </a:r>
            <a:r>
              <a:rPr lang="zh-CN" altLang="zh-CN" dirty="0"/>
              <a:t>复位方式</a:t>
            </a:r>
            <a:r>
              <a:rPr lang="zh-CN" altLang="zh-CN" dirty="0" smtClean="0"/>
              <a:t>，</a:t>
            </a:r>
            <a:r>
              <a:rPr lang="en-US" altLang="zh-CN" dirty="0" smtClean="0"/>
              <a:t>FPGA</a:t>
            </a:r>
            <a:r>
              <a:rPr lang="zh-CN" altLang="zh-CN" dirty="0"/>
              <a:t>控制复</a:t>
            </a:r>
            <a:r>
              <a:rPr lang="zh-CN" altLang="zh-CN" dirty="0" smtClean="0"/>
              <a:t>位</a:t>
            </a:r>
            <a:r>
              <a:rPr lang="zh-CN" altLang="en-US" dirty="0"/>
              <a:t>、</a:t>
            </a:r>
            <a:r>
              <a:rPr lang="zh-CN" altLang="zh-CN" dirty="0" smtClean="0"/>
              <a:t>上电复位</a:t>
            </a:r>
            <a:r>
              <a:rPr lang="zh-CN" altLang="en-US" dirty="0" smtClean="0"/>
              <a:t>、手动按键复位（</a:t>
            </a:r>
            <a:r>
              <a:rPr lang="en-US" altLang="zh-CN" dirty="0" smtClean="0"/>
              <a:t>AC6102_V1</a:t>
            </a:r>
            <a:r>
              <a:rPr lang="zh-CN" altLang="en-US" dirty="0" smtClean="0"/>
              <a:t>不支持）</a:t>
            </a:r>
            <a:r>
              <a:rPr lang="zh-CN" altLang="zh-CN" dirty="0" smtClean="0"/>
              <a:t>。</a:t>
            </a:r>
            <a:endParaRPr lang="zh-CN" altLang="zh-CN" dirty="0"/>
          </a:p>
        </p:txBody>
      </p:sp>
      <p:pic>
        <p:nvPicPr>
          <p:cNvPr id="2" name="图片 1"/>
          <p:cNvPicPr>
            <a:picLocks noChangeAspect="1"/>
          </p:cNvPicPr>
          <p:nvPr/>
        </p:nvPicPr>
        <p:blipFill>
          <a:blip r:embed="rId2"/>
          <a:stretch>
            <a:fillRect/>
          </a:stretch>
        </p:blipFill>
        <p:spPr>
          <a:xfrm>
            <a:off x="0" y="4327556"/>
            <a:ext cx="5583171" cy="2530444"/>
          </a:xfrm>
          <a:prstGeom prst="rect">
            <a:avLst/>
          </a:prstGeom>
        </p:spPr>
      </p:pic>
      <p:sp>
        <p:nvSpPr>
          <p:cNvPr id="9" name="矩形 8"/>
          <p:cNvSpPr/>
          <p:nvPr/>
        </p:nvSpPr>
        <p:spPr>
          <a:xfrm>
            <a:off x="1330859" y="2084665"/>
            <a:ext cx="9531539" cy="923330"/>
          </a:xfrm>
          <a:prstGeom prst="rect">
            <a:avLst/>
          </a:prstGeom>
        </p:spPr>
        <p:txBody>
          <a:bodyPr wrap="square">
            <a:spAutoFit/>
          </a:bodyPr>
          <a:lstStyle/>
          <a:p>
            <a:pPr marL="285750" indent="-285750">
              <a:buFont typeface="Wingdings" panose="05000000000000000000" pitchFamily="2" charset="2"/>
              <a:buChar char="Ø"/>
            </a:pPr>
            <a:r>
              <a:rPr lang="zh-CN" altLang="zh-CN" dirty="0"/>
              <a:t>上电自动复</a:t>
            </a:r>
            <a:r>
              <a:rPr lang="zh-CN" altLang="zh-CN" dirty="0" smtClean="0"/>
              <a:t>位</a:t>
            </a:r>
            <a:endParaRPr lang="en-US" altLang="zh-CN" dirty="0" smtClean="0"/>
          </a:p>
          <a:p>
            <a:pPr lvl="1"/>
            <a:r>
              <a:rPr lang="zh-CN" altLang="zh-CN" dirty="0" smtClean="0"/>
              <a:t>该</a:t>
            </a:r>
            <a:r>
              <a:rPr lang="zh-CN" altLang="zh-CN" dirty="0"/>
              <a:t>方式非常适合我们调试系统原型时使用，这样不必担心因为重新下载</a:t>
            </a:r>
            <a:r>
              <a:rPr lang="en-US" altLang="zh-CN" dirty="0"/>
              <a:t>FPGA </a:t>
            </a:r>
            <a:r>
              <a:rPr lang="zh-CN" altLang="zh-CN" dirty="0"/>
              <a:t>的</a:t>
            </a:r>
            <a:r>
              <a:rPr lang="en-US" altLang="zh-CN" dirty="0" err="1"/>
              <a:t>sof</a:t>
            </a:r>
            <a:r>
              <a:rPr lang="zh-CN" altLang="zh-CN" dirty="0"/>
              <a:t>固件而导致</a:t>
            </a:r>
            <a:r>
              <a:rPr lang="en-US" altLang="zh-CN" dirty="0"/>
              <a:t>USB</a:t>
            </a:r>
            <a:r>
              <a:rPr lang="zh-CN" altLang="zh-CN" dirty="0"/>
              <a:t>芯片复位，影响</a:t>
            </a:r>
            <a:r>
              <a:rPr lang="en-US" altLang="zh-CN" dirty="0"/>
              <a:t>USB3.0</a:t>
            </a:r>
            <a:r>
              <a:rPr lang="zh-CN" altLang="zh-CN" dirty="0"/>
              <a:t>芯片的正常运行。增加调试时候的工作量。</a:t>
            </a:r>
            <a:endParaRPr lang="zh-CN" altLang="en-US" dirty="0"/>
          </a:p>
        </p:txBody>
      </p:sp>
      <p:sp>
        <p:nvSpPr>
          <p:cNvPr id="11" name="矩形 10"/>
          <p:cNvSpPr/>
          <p:nvPr/>
        </p:nvSpPr>
        <p:spPr>
          <a:xfrm>
            <a:off x="1330859" y="3026250"/>
            <a:ext cx="9323562" cy="923330"/>
          </a:xfrm>
          <a:prstGeom prst="rect">
            <a:avLst/>
          </a:prstGeom>
        </p:spPr>
        <p:txBody>
          <a:bodyPr wrap="square">
            <a:spAutoFit/>
          </a:bodyPr>
          <a:lstStyle/>
          <a:p>
            <a:pPr marL="285750" indent="-285750">
              <a:buFont typeface="Wingdings" panose="05000000000000000000" pitchFamily="2" charset="2"/>
              <a:buChar char="Ø"/>
            </a:pPr>
            <a:r>
              <a:rPr lang="zh-CN" altLang="en-US" dirty="0" smtClean="0"/>
              <a:t>手动按键复位</a:t>
            </a:r>
            <a:endParaRPr lang="en-US" altLang="zh-CN" dirty="0" smtClean="0"/>
          </a:p>
          <a:p>
            <a:pPr lvl="1"/>
            <a:r>
              <a:rPr lang="zh-CN" altLang="en-US" dirty="0" smtClean="0"/>
              <a:t>当进行</a:t>
            </a:r>
            <a:r>
              <a:rPr lang="en-US" altLang="zh-CN" dirty="0" smtClean="0"/>
              <a:t>USB</a:t>
            </a:r>
            <a:r>
              <a:rPr lang="zh-CN" altLang="en-US" dirty="0"/>
              <a:t>固</a:t>
            </a:r>
            <a:r>
              <a:rPr lang="zh-CN" altLang="en-US" dirty="0" smtClean="0"/>
              <a:t>件调试时，可能需要频繁的去复位</a:t>
            </a:r>
            <a:r>
              <a:rPr lang="en-US" altLang="zh-CN" dirty="0" smtClean="0"/>
              <a:t>USB</a:t>
            </a:r>
            <a:r>
              <a:rPr lang="zh-CN" altLang="en-US" dirty="0" smtClean="0"/>
              <a:t>芯片以重新开始，使用手动按键复位，以避免每次调试都需要重新对开发板上电（</a:t>
            </a:r>
            <a:r>
              <a:rPr lang="en-US" altLang="zh-CN" dirty="0" smtClean="0"/>
              <a:t>AC6102_V1</a:t>
            </a:r>
            <a:r>
              <a:rPr lang="zh-CN" altLang="en-US" dirty="0" smtClean="0"/>
              <a:t>版需要上电复位）</a:t>
            </a:r>
            <a:endParaRPr lang="zh-CN" altLang="en-US" dirty="0"/>
          </a:p>
        </p:txBody>
      </p:sp>
      <p:sp>
        <p:nvSpPr>
          <p:cNvPr id="12" name="矩形 11"/>
          <p:cNvSpPr/>
          <p:nvPr/>
        </p:nvSpPr>
        <p:spPr>
          <a:xfrm>
            <a:off x="5576406" y="3949580"/>
            <a:ext cx="6608829" cy="2031325"/>
          </a:xfrm>
          <a:prstGeom prst="rect">
            <a:avLst/>
          </a:prstGeom>
        </p:spPr>
        <p:txBody>
          <a:bodyPr wrap="square">
            <a:spAutoFit/>
          </a:bodyPr>
          <a:lstStyle/>
          <a:p>
            <a:pPr marL="285750" indent="-285750">
              <a:buFont typeface="Wingdings" panose="05000000000000000000" pitchFamily="2" charset="2"/>
              <a:buChar char="Ø"/>
            </a:pPr>
            <a:r>
              <a:rPr lang="en-US" altLang="zh-CN" dirty="0" smtClean="0"/>
              <a:t>FPGA</a:t>
            </a:r>
            <a:r>
              <a:rPr lang="zh-CN" altLang="en-US" dirty="0" smtClean="0"/>
              <a:t>控制复位</a:t>
            </a:r>
            <a:endParaRPr lang="en-US" altLang="zh-CN" dirty="0" smtClean="0"/>
          </a:p>
          <a:p>
            <a:pPr lvl="1"/>
            <a:r>
              <a:rPr lang="zh-CN" altLang="en-US" dirty="0" smtClean="0"/>
              <a:t>当系统设计完成后，可能需要由</a:t>
            </a:r>
            <a:r>
              <a:rPr lang="en-US" altLang="zh-CN" dirty="0" smtClean="0"/>
              <a:t>FPGA</a:t>
            </a:r>
            <a:r>
              <a:rPr lang="zh-CN" altLang="en-US" dirty="0" smtClean="0"/>
              <a:t>来控制</a:t>
            </a:r>
            <a:r>
              <a:rPr lang="en-US" altLang="zh-CN" dirty="0" smtClean="0"/>
              <a:t>FX3</a:t>
            </a:r>
            <a:r>
              <a:rPr lang="zh-CN" altLang="en-US" dirty="0" smtClean="0"/>
              <a:t>芯片的工作，如仅当</a:t>
            </a:r>
            <a:r>
              <a:rPr lang="en-US" altLang="zh-CN" dirty="0" smtClean="0"/>
              <a:t>FPGA</a:t>
            </a:r>
            <a:r>
              <a:rPr lang="zh-CN" altLang="en-US" dirty="0" smtClean="0"/>
              <a:t>的上电配置完成并完成设备自检后，再使能</a:t>
            </a:r>
            <a:r>
              <a:rPr lang="en-US" altLang="zh-CN" dirty="0" smtClean="0"/>
              <a:t>FX3</a:t>
            </a:r>
            <a:r>
              <a:rPr lang="zh-CN" altLang="en-US" dirty="0" smtClean="0"/>
              <a:t>芯片，则需要使用</a:t>
            </a:r>
            <a:r>
              <a:rPr lang="en-US" altLang="zh-CN" dirty="0" smtClean="0"/>
              <a:t>FPGA</a:t>
            </a:r>
            <a:r>
              <a:rPr lang="zh-CN" altLang="en-US" dirty="0" smtClean="0"/>
              <a:t>控制复位。对于</a:t>
            </a:r>
            <a:r>
              <a:rPr lang="en-US" altLang="zh-CN" dirty="0" smtClean="0"/>
              <a:t>AC6102</a:t>
            </a:r>
            <a:r>
              <a:rPr lang="zh-CN" altLang="en-US" dirty="0"/>
              <a:t>开发</a:t>
            </a:r>
            <a:r>
              <a:rPr lang="zh-CN" altLang="en-US" dirty="0" smtClean="0"/>
              <a:t>板，</a:t>
            </a:r>
            <a:r>
              <a:rPr lang="en-US" altLang="zh-CN" dirty="0" smtClean="0"/>
              <a:t>FX3</a:t>
            </a:r>
            <a:r>
              <a:rPr lang="zh-CN" altLang="en-US" dirty="0" smtClean="0"/>
              <a:t>的复位输入脚通过</a:t>
            </a:r>
            <a:r>
              <a:rPr lang="en-US" altLang="zh-CN" dirty="0" smtClean="0"/>
              <a:t>R64</a:t>
            </a:r>
            <a:r>
              <a:rPr lang="zh-CN" altLang="en-US" dirty="0" smtClean="0"/>
              <a:t>连接到</a:t>
            </a:r>
            <a:r>
              <a:rPr lang="en-US" altLang="zh-CN" dirty="0" smtClean="0"/>
              <a:t>FPGA</a:t>
            </a:r>
            <a:r>
              <a:rPr lang="zh-CN" altLang="en-US" dirty="0" smtClean="0"/>
              <a:t>的通用</a:t>
            </a:r>
            <a:r>
              <a:rPr lang="en-US" altLang="zh-CN" dirty="0" smtClean="0"/>
              <a:t>I/O</a:t>
            </a:r>
            <a:r>
              <a:rPr lang="zh-CN" altLang="en-US" dirty="0" smtClean="0"/>
              <a:t>管脚上，而默认情况下</a:t>
            </a:r>
            <a:r>
              <a:rPr lang="en-US" altLang="zh-CN" dirty="0" smtClean="0"/>
              <a:t>R64</a:t>
            </a:r>
            <a:r>
              <a:rPr lang="zh-CN" altLang="en-US" dirty="0" smtClean="0"/>
              <a:t>是没有焊接的，因此，如果希望测试使用</a:t>
            </a:r>
            <a:r>
              <a:rPr lang="en-US" altLang="zh-CN" dirty="0" smtClean="0"/>
              <a:t>FPGA</a:t>
            </a:r>
            <a:r>
              <a:rPr lang="zh-CN" altLang="en-US" dirty="0" smtClean="0"/>
              <a:t>控制</a:t>
            </a:r>
            <a:r>
              <a:rPr lang="en-US" altLang="zh-CN" dirty="0" smtClean="0"/>
              <a:t>FX3</a:t>
            </a:r>
            <a:r>
              <a:rPr lang="zh-CN" altLang="en-US" dirty="0" smtClean="0"/>
              <a:t>复位，请给</a:t>
            </a:r>
            <a:r>
              <a:rPr lang="en-US" altLang="zh-CN" dirty="0" smtClean="0"/>
              <a:t>R64</a:t>
            </a:r>
            <a:r>
              <a:rPr lang="zh-CN" altLang="en-US" dirty="0" smtClean="0"/>
              <a:t>装上</a:t>
            </a:r>
            <a:r>
              <a:rPr lang="en-US" altLang="zh-CN" dirty="0" smtClean="0"/>
              <a:t>100</a:t>
            </a:r>
            <a:r>
              <a:rPr lang="zh-CN" altLang="en-US" dirty="0" smtClean="0"/>
              <a:t>欧姆的电阻。</a:t>
            </a:r>
            <a:endParaRPr lang="zh-CN" altLang="en-US" dirty="0"/>
          </a:p>
        </p:txBody>
      </p:sp>
      <p:sp>
        <p:nvSpPr>
          <p:cNvPr id="10" name="矩形 9"/>
          <p:cNvSpPr/>
          <p:nvPr/>
        </p:nvSpPr>
        <p:spPr>
          <a:xfrm>
            <a:off x="5738640" y="6070701"/>
            <a:ext cx="6284362" cy="646331"/>
          </a:xfrm>
          <a:prstGeom prst="rect">
            <a:avLst/>
          </a:prstGeom>
        </p:spPr>
        <p:txBody>
          <a:bodyPr wrap="square">
            <a:spAutoFit/>
          </a:bodyPr>
          <a:lstStyle/>
          <a:p>
            <a:r>
              <a:rPr lang="zh-CN" altLang="en-US" dirty="0" smtClean="0"/>
              <a:t>设计建议：产品设计时可参考左图设计，当产品定型以后投产时，如果不需要，则将复位按键空焊即可。</a:t>
            </a:r>
            <a:endParaRPr lang="zh-CN" altLang="en-US" dirty="0"/>
          </a:p>
        </p:txBody>
      </p:sp>
      <p:sp>
        <p:nvSpPr>
          <p:cNvPr id="13" name="圆角矩形 12"/>
          <p:cNvSpPr/>
          <p:nvPr/>
        </p:nvSpPr>
        <p:spPr>
          <a:xfrm>
            <a:off x="8519310" y="0"/>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4" name="圆角矩形 13"/>
          <p:cNvSpPr/>
          <p:nvPr/>
        </p:nvSpPr>
        <p:spPr>
          <a:xfrm>
            <a:off x="2381469" y="172970"/>
            <a:ext cx="5396430"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复位</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电路设计</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2147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27270" y="2627508"/>
            <a:ext cx="6174463" cy="2585323"/>
          </a:xfrm>
          <a:prstGeom prst="rect">
            <a:avLst/>
          </a:prstGeom>
        </p:spPr>
        <p:txBody>
          <a:bodyPr wrap="square">
            <a:spAutoFit/>
          </a:bodyPr>
          <a:lstStyle/>
          <a:p>
            <a:endParaRPr lang="en-US" altLang="zh-CN" dirty="0" smtClean="0"/>
          </a:p>
          <a:p>
            <a:r>
              <a:rPr lang="zh-CN" altLang="en-US" dirty="0"/>
              <a:t>系</a:t>
            </a:r>
            <a:r>
              <a:rPr lang="zh-CN" altLang="en-US" dirty="0" smtClean="0"/>
              <a:t>统时钟参考输入时钟</a:t>
            </a:r>
            <a:endParaRPr lang="en-US" altLang="zh-CN" dirty="0" smtClean="0"/>
          </a:p>
          <a:p>
            <a:r>
              <a:rPr lang="en-US" altLang="zh-CN" dirty="0"/>
              <a:t>	</a:t>
            </a:r>
            <a:r>
              <a:rPr lang="zh-CN" altLang="en-US" dirty="0" smtClean="0"/>
              <a:t>经过</a:t>
            </a:r>
            <a:r>
              <a:rPr lang="en-US" altLang="zh-CN" dirty="0" smtClean="0"/>
              <a:t>FX3</a:t>
            </a:r>
            <a:r>
              <a:rPr lang="zh-CN" altLang="en-US" dirty="0" smtClean="0"/>
              <a:t>片上</a:t>
            </a:r>
            <a:r>
              <a:rPr lang="en-US" altLang="zh-CN" dirty="0" smtClean="0"/>
              <a:t>PLL</a:t>
            </a:r>
            <a:r>
              <a:rPr lang="zh-CN" altLang="en-US" dirty="0"/>
              <a:t>倍</a:t>
            </a:r>
            <a:r>
              <a:rPr lang="zh-CN" altLang="en-US" dirty="0" smtClean="0"/>
              <a:t>频后产生系统核心时钟</a:t>
            </a:r>
            <a:endParaRPr lang="en-US" altLang="zh-CN" dirty="0" smtClean="0"/>
          </a:p>
          <a:p>
            <a:r>
              <a:rPr lang="en-US" altLang="zh-CN" dirty="0"/>
              <a:t>	</a:t>
            </a:r>
            <a:r>
              <a:rPr lang="zh-CN" altLang="en-US" dirty="0" smtClean="0"/>
              <a:t>经过</a:t>
            </a:r>
            <a:r>
              <a:rPr lang="en-US" altLang="zh-CN" dirty="0" smtClean="0"/>
              <a:t>USB PHY</a:t>
            </a:r>
            <a:r>
              <a:rPr lang="zh-CN" altLang="en-US" dirty="0" smtClean="0"/>
              <a:t>专用</a:t>
            </a:r>
            <a:r>
              <a:rPr lang="en-US" altLang="zh-CN" dirty="0" smtClean="0"/>
              <a:t>PLL</a:t>
            </a:r>
            <a:r>
              <a:rPr lang="zh-CN" altLang="en-US" dirty="0" smtClean="0"/>
              <a:t>倍频后用作</a:t>
            </a:r>
            <a:r>
              <a:rPr lang="en-US" altLang="zh-CN" dirty="0" smtClean="0"/>
              <a:t>USB</a:t>
            </a:r>
            <a:r>
              <a:rPr lang="zh-CN" altLang="en-US" dirty="0" smtClean="0"/>
              <a:t>串行收发器时钟</a:t>
            </a:r>
            <a:endParaRPr lang="en-US" altLang="zh-CN" dirty="0" smtClean="0"/>
          </a:p>
          <a:p>
            <a:endParaRPr lang="en-US" altLang="zh-CN" dirty="0" smtClean="0"/>
          </a:p>
          <a:p>
            <a:r>
              <a:rPr lang="en-US" altLang="zh-CN" dirty="0" smtClean="0"/>
              <a:t>32K</a:t>
            </a:r>
            <a:r>
              <a:rPr lang="zh-CN" altLang="en-US" dirty="0" smtClean="0"/>
              <a:t>输入时钟（如无需低功耗设计，可以不连接，本节不讲）</a:t>
            </a:r>
            <a:endParaRPr lang="en-US" altLang="zh-CN" dirty="0" smtClean="0"/>
          </a:p>
          <a:p>
            <a:r>
              <a:rPr lang="en-US" altLang="zh-CN" dirty="0"/>
              <a:t>	</a:t>
            </a:r>
            <a:r>
              <a:rPr lang="zh-CN" altLang="en-US" dirty="0" smtClean="0"/>
              <a:t>看门狗时钟</a:t>
            </a:r>
            <a:endParaRPr lang="en-US" altLang="zh-CN" dirty="0" smtClean="0"/>
          </a:p>
          <a:p>
            <a:r>
              <a:rPr lang="en-US" altLang="zh-CN" dirty="0"/>
              <a:t>	</a:t>
            </a:r>
            <a:r>
              <a:rPr lang="zh-CN" altLang="en-US" dirty="0" smtClean="0"/>
              <a:t>旁路（低功耗）模式下的系统工作时钟</a:t>
            </a:r>
            <a:endParaRPr lang="en-US" altLang="zh-CN" dirty="0" smtClean="0"/>
          </a:p>
          <a:p>
            <a:r>
              <a:rPr lang="en-US" altLang="zh-CN" dirty="0"/>
              <a:t>	</a:t>
            </a:r>
            <a:endParaRPr lang="zh-CN" altLang="en-US" dirty="0"/>
          </a:p>
        </p:txBody>
      </p:sp>
      <p:sp>
        <p:nvSpPr>
          <p:cNvPr id="13" name="圆角矩形 12"/>
          <p:cNvSpPr/>
          <p:nvPr/>
        </p:nvSpPr>
        <p:spPr>
          <a:xfrm>
            <a:off x="199176" y="114128"/>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4" name="圆角矩形 13"/>
          <p:cNvSpPr/>
          <p:nvPr/>
        </p:nvSpPr>
        <p:spPr>
          <a:xfrm>
            <a:off x="3983933" y="1320109"/>
            <a:ext cx="4499164"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时钟输入需求</a:t>
            </a:r>
          </a:p>
        </p:txBody>
      </p:sp>
    </p:spTree>
    <p:extLst>
      <p:ext uri="{BB962C8B-B14F-4D97-AF65-F5344CB8AC3E}">
        <p14:creationId xmlns:p14="http://schemas.microsoft.com/office/powerpoint/2010/main" val="86982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图片 2825"/>
          <p:cNvPicPr>
            <a:picLocks noChangeAspect="1" noChangeArrowheads="1"/>
          </p:cNvPicPr>
          <p:nvPr/>
        </p:nvPicPr>
        <p:blipFill rotWithShape="1">
          <a:blip r:embed="rId2">
            <a:extLst>
              <a:ext uri="{28A0092B-C50C-407E-A947-70E740481C1C}">
                <a14:useLocalDpi xmlns:a14="http://schemas.microsoft.com/office/drawing/2010/main" val="0"/>
              </a:ext>
            </a:extLst>
          </a:blip>
          <a:srcRect r="66139"/>
          <a:stretch/>
        </p:blipFill>
        <p:spPr bwMode="auto">
          <a:xfrm>
            <a:off x="7417806" y="2497949"/>
            <a:ext cx="4128380" cy="30810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593123" y="2699627"/>
            <a:ext cx="5988745" cy="2677656"/>
          </a:xfrm>
          <a:prstGeom prst="rect">
            <a:avLst/>
          </a:prstGeom>
        </p:spPr>
        <p:txBody>
          <a:bodyPr wrap="square">
            <a:spAutoFit/>
          </a:bodyPr>
          <a:lstStyle/>
          <a:p>
            <a:endParaRPr lang="en-US" altLang="zh-CN" sz="2400" dirty="0" smtClean="0"/>
          </a:p>
          <a:p>
            <a:r>
              <a:rPr lang="en-US" altLang="zh-CN" sz="2400" dirty="0" smtClean="0"/>
              <a:t>	FX3</a:t>
            </a:r>
            <a:r>
              <a:rPr lang="zh-CN" altLang="en-US" sz="2400" dirty="0" smtClean="0"/>
              <a:t>上有两种时钟输入方式，分别为外部无源晶振输入和直接有源时钟输入。</a:t>
            </a:r>
            <a:r>
              <a:rPr lang="en-US" altLang="zh-CN" sz="2400" dirty="0" smtClean="0"/>
              <a:t>XTALIN</a:t>
            </a:r>
            <a:r>
              <a:rPr lang="zh-CN" altLang="en-US" sz="2400" dirty="0" smtClean="0"/>
              <a:t>和</a:t>
            </a:r>
            <a:r>
              <a:rPr lang="en-US" altLang="zh-CN" sz="2400" dirty="0" smtClean="0"/>
              <a:t>XTALOUT</a:t>
            </a:r>
            <a:r>
              <a:rPr lang="zh-CN" altLang="en-US" sz="2400" dirty="0" smtClean="0"/>
              <a:t>为无源晶振时钟输入输出脚，</a:t>
            </a:r>
            <a:r>
              <a:rPr lang="en-US" altLang="zh-CN" sz="2400" dirty="0" smtClean="0"/>
              <a:t>CLKIN</a:t>
            </a:r>
            <a:r>
              <a:rPr lang="zh-CN" altLang="en-US" sz="2400" dirty="0" smtClean="0"/>
              <a:t>为有源时钟输入脚。实际使用时，可以使用</a:t>
            </a:r>
            <a:r>
              <a:rPr lang="en-US" altLang="zh-CN" sz="2400" dirty="0" smtClean="0"/>
              <a:t>FPGA</a:t>
            </a:r>
            <a:r>
              <a:rPr lang="zh-CN" altLang="en-US" sz="2400" dirty="0" smtClean="0"/>
              <a:t>产生相应的时钟信号通过</a:t>
            </a:r>
            <a:r>
              <a:rPr lang="en-US" altLang="zh-CN" sz="2400" dirty="0" smtClean="0"/>
              <a:t>CLKIN</a:t>
            </a:r>
            <a:r>
              <a:rPr lang="zh-CN" altLang="en-US" sz="2400" dirty="0" smtClean="0"/>
              <a:t>脚输入。</a:t>
            </a:r>
            <a:endParaRPr lang="zh-CN" altLang="en-US" sz="2400" dirty="0"/>
          </a:p>
        </p:txBody>
      </p:sp>
      <p:sp>
        <p:nvSpPr>
          <p:cNvPr id="7" name="圆角矩形 6"/>
          <p:cNvSpPr/>
          <p:nvPr/>
        </p:nvSpPr>
        <p:spPr>
          <a:xfrm>
            <a:off x="8519310" y="0"/>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9" name="圆角矩形 8"/>
          <p:cNvSpPr/>
          <p:nvPr/>
        </p:nvSpPr>
        <p:spPr>
          <a:xfrm>
            <a:off x="2806982" y="1384296"/>
            <a:ext cx="5485992"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系统时钟输入参考时钟</a:t>
            </a:r>
          </a:p>
        </p:txBody>
      </p:sp>
    </p:spTree>
    <p:extLst>
      <p:ext uri="{BB962C8B-B14F-4D97-AF65-F5344CB8AC3E}">
        <p14:creationId xmlns:p14="http://schemas.microsoft.com/office/powerpoint/2010/main" val="40508588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7255" y="2194460"/>
            <a:ext cx="11175044" cy="1200329"/>
          </a:xfrm>
          <a:prstGeom prst="rect">
            <a:avLst/>
          </a:prstGeom>
        </p:spPr>
        <p:txBody>
          <a:bodyPr wrap="square">
            <a:spAutoFit/>
          </a:bodyPr>
          <a:lstStyle/>
          <a:p>
            <a:pPr lvl="0" indent="266700" algn="ctr" defTabSz="914400" eaLnBrk="0" fontAlgn="base" hangingPunct="0">
              <a:spcBef>
                <a:spcPct val="0"/>
              </a:spcBef>
              <a:spcAft>
                <a:spcPct val="0"/>
              </a:spcAft>
            </a:pPr>
            <a:endParaRPr lang="en-US" altLang="zh-CN" dirty="0" smtClean="0">
              <a:latin typeface="Calibri" panose="020F0502020204030204" pitchFamily="34" charset="0"/>
              <a:ea typeface="宋体" panose="02010600030101010101" pitchFamily="2" charset="-122"/>
              <a:cs typeface="Times New Roman" panose="02020603050405020304" pitchFamily="18" charset="0"/>
            </a:endParaRPr>
          </a:p>
          <a:p>
            <a:pPr lvl="0" indent="266700" defTabSz="914400" eaLnBrk="0" fontAlgn="base" hangingPunct="0">
              <a:spcBef>
                <a:spcPct val="0"/>
              </a:spcBef>
              <a:spcAft>
                <a:spcPct val="0"/>
              </a:spcAft>
            </a:pPr>
            <a:r>
              <a:rPr lang="zh-CN" altLang="en-US" dirty="0" smtClean="0">
                <a:latin typeface="Calibri" panose="020F0502020204030204" pitchFamily="34" charset="0"/>
                <a:ea typeface="宋体" panose="02010600030101010101" pitchFamily="2" charset="-122"/>
                <a:cs typeface="Times New Roman" panose="02020603050405020304" pitchFamily="18" charset="0"/>
              </a:rPr>
              <a:t>对于外部无源晶振输入时钟，</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CYUSB3014</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仅支持</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19.2MHz</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的时钟频率。而使用直接有源时钟输入时，支持</a:t>
            </a:r>
            <a:r>
              <a:rPr lang="en-US" altLang="zh-CN" dirty="0">
                <a:latin typeface="Calibri" panose="020F0502020204030204" pitchFamily="34" charset="0"/>
                <a:ea typeface="宋体" panose="02010600030101010101" pitchFamily="2" charset="-122"/>
                <a:cs typeface="Times New Roman" panose="02020603050405020304" pitchFamily="18" charset="0"/>
              </a:rPr>
              <a:t>19.2MHz </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26MHz</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38.4MHz</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和</a:t>
            </a:r>
            <a:r>
              <a:rPr lang="en-US" altLang="zh-CN" dirty="0">
                <a:latin typeface="Calibri" panose="020F0502020204030204" pitchFamily="34" charset="0"/>
                <a:ea typeface="宋体" panose="02010600030101010101" pitchFamily="2" charset="-122"/>
                <a:cs typeface="Times New Roman" panose="02020603050405020304" pitchFamily="18" charset="0"/>
              </a:rPr>
              <a:t>52MHz</a:t>
            </a:r>
            <a:r>
              <a:rPr lang="zh-CN" altLang="en-US" dirty="0">
                <a:latin typeface="Calibri" panose="020F0502020204030204" pitchFamily="34" charset="0"/>
                <a:ea typeface="宋体" panose="02010600030101010101" pitchFamily="2" charset="-122"/>
                <a:cs typeface="Times New Roman" panose="02020603050405020304" pitchFamily="18" charset="0"/>
              </a:rPr>
              <a:t>的时钟频率，</a:t>
            </a:r>
            <a:r>
              <a:rPr lang="en-US" altLang="zh-CN" dirty="0">
                <a:latin typeface="Calibri" panose="020F0502020204030204" pitchFamily="34" charset="0"/>
                <a:ea typeface="宋体" panose="02010600030101010101" pitchFamily="2" charset="-122"/>
                <a:cs typeface="Times New Roman" panose="02020603050405020304" pitchFamily="18" charset="0"/>
              </a:rPr>
              <a:t>AC6102</a:t>
            </a:r>
            <a:r>
              <a:rPr lang="zh-CN" altLang="en-US" dirty="0">
                <a:latin typeface="Calibri" panose="020F0502020204030204" pitchFamily="34" charset="0"/>
                <a:ea typeface="宋体" panose="02010600030101010101" pitchFamily="2" charset="-122"/>
                <a:cs typeface="Times New Roman" panose="02020603050405020304" pitchFamily="18" charset="0"/>
              </a:rPr>
              <a:t>开发板</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上不仅使</a:t>
            </a:r>
            <a:r>
              <a:rPr lang="zh-CN" altLang="en-US" dirty="0">
                <a:latin typeface="Calibri" panose="020F0502020204030204" pitchFamily="34" charset="0"/>
                <a:ea typeface="宋体" panose="02010600030101010101" pitchFamily="2" charset="-122"/>
                <a:cs typeface="Times New Roman" panose="02020603050405020304" pitchFamily="18" charset="0"/>
              </a:rPr>
              <a:t>用</a:t>
            </a:r>
            <a:r>
              <a:rPr lang="en-US" altLang="zh-CN" dirty="0">
                <a:latin typeface="Calibri" panose="020F0502020204030204" pitchFamily="34" charset="0"/>
                <a:ea typeface="宋体" panose="02010600030101010101" pitchFamily="2" charset="-122"/>
                <a:cs typeface="Times New Roman" panose="02020603050405020304" pitchFamily="18" charset="0"/>
              </a:rPr>
              <a:t>19.2MHz</a:t>
            </a:r>
            <a:r>
              <a:rPr lang="zh-CN" altLang="en-US" dirty="0">
                <a:latin typeface="Calibri" panose="020F0502020204030204" pitchFamily="34" charset="0"/>
                <a:ea typeface="宋体" panose="02010600030101010101" pitchFamily="2" charset="-122"/>
                <a:cs typeface="Times New Roman" panose="02020603050405020304" pitchFamily="18" charset="0"/>
              </a:rPr>
              <a:t>的晶振为</a:t>
            </a:r>
            <a:r>
              <a:rPr lang="en-US" altLang="zh-CN" dirty="0">
                <a:latin typeface="Calibri" panose="020F0502020204030204" pitchFamily="34" charset="0"/>
                <a:ea typeface="宋体" panose="02010600030101010101" pitchFamily="2" charset="-122"/>
                <a:cs typeface="Times New Roman" panose="02020603050405020304" pitchFamily="18" charset="0"/>
              </a:rPr>
              <a:t>CYUSB3014</a:t>
            </a:r>
            <a:r>
              <a:rPr lang="zh-CN" altLang="en-US" dirty="0">
                <a:latin typeface="Calibri" panose="020F0502020204030204" pitchFamily="34" charset="0"/>
                <a:ea typeface="宋体" panose="02010600030101010101" pitchFamily="2" charset="-122"/>
                <a:cs typeface="Times New Roman" panose="02020603050405020304" pitchFamily="18" charset="0"/>
              </a:rPr>
              <a:t>提供时钟</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源，同时也将有源输入脚连接到了</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FPGA</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上，方便用户在必要的时候使用</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FPGA</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来产生时钟信号提供给</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FX3</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en-US" sz="4000" dirty="0">
              <a:latin typeface="Arial" panose="020B0604020202020204" pitchFamily="34" charset="0"/>
            </a:endParaRPr>
          </a:p>
        </p:txBody>
      </p:sp>
      <p:pic>
        <p:nvPicPr>
          <p:cNvPr id="30721" name="图片 28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881" y="3836376"/>
            <a:ext cx="9485014" cy="2396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圆角矩形 6"/>
          <p:cNvSpPr/>
          <p:nvPr/>
        </p:nvSpPr>
        <p:spPr>
          <a:xfrm>
            <a:off x="199176" y="114128"/>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9" name="圆角矩形 8"/>
          <p:cNvSpPr/>
          <p:nvPr/>
        </p:nvSpPr>
        <p:spPr>
          <a:xfrm>
            <a:off x="3531260" y="1464526"/>
            <a:ext cx="4770768"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AC6102 </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时钟源设计</a:t>
            </a:r>
          </a:p>
        </p:txBody>
      </p:sp>
    </p:spTree>
    <p:extLst>
      <p:ext uri="{BB962C8B-B14F-4D97-AF65-F5344CB8AC3E}">
        <p14:creationId xmlns:p14="http://schemas.microsoft.com/office/powerpoint/2010/main" val="2077488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Grp="1" noChangeArrowheads="1"/>
          </p:cNvSpPr>
          <p:nvPr>
            <p:ph idx="1"/>
          </p:nvPr>
        </p:nvSpPr>
        <p:spPr bwMode="auto">
          <a:xfrm>
            <a:off x="1876381" y="3668034"/>
            <a:ext cx="7705769" cy="204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a14:hiddenLine>
            </a:ext>
          </a:extLst>
        </p:spPr>
        <p:txBody>
          <a:bodyPr wrap="square">
            <a:spAutoFit/>
          </a:bodyPr>
          <a:lstStyle>
            <a:lvl1pPr eaLnBrk="0" hangingPunct="0">
              <a:defRPr kumimoji="1" b="1">
                <a:solidFill>
                  <a:schemeClr val="tx1"/>
                </a:solidFill>
                <a:latin typeface="Comic Sans MS" panose="030F0702030302020204" pitchFamily="66" charset="0"/>
                <a:ea typeface="华文宋体" panose="02010600040101010101" pitchFamily="2" charset="-122"/>
              </a:defRPr>
            </a:lvl1pPr>
            <a:lvl2pPr marL="742950" indent="-285750" eaLnBrk="0" hangingPunct="0">
              <a:defRPr kumimoji="1" b="1">
                <a:solidFill>
                  <a:schemeClr val="tx1"/>
                </a:solidFill>
                <a:latin typeface="Comic Sans MS" panose="030F0702030302020204" pitchFamily="66" charset="0"/>
                <a:ea typeface="华文宋体" panose="02010600040101010101" pitchFamily="2" charset="-122"/>
              </a:defRPr>
            </a:lvl2pPr>
            <a:lvl3pPr marL="1143000" indent="-228600" eaLnBrk="0" hangingPunct="0">
              <a:defRPr kumimoji="1" b="1">
                <a:solidFill>
                  <a:schemeClr val="tx1"/>
                </a:solidFill>
                <a:latin typeface="Comic Sans MS" panose="030F0702030302020204" pitchFamily="66" charset="0"/>
                <a:ea typeface="华文宋体" panose="02010600040101010101" pitchFamily="2" charset="-122"/>
              </a:defRPr>
            </a:lvl3pPr>
            <a:lvl4pPr marL="1600200" indent="-228600" eaLnBrk="0" hangingPunct="0">
              <a:defRPr kumimoji="1" b="1">
                <a:solidFill>
                  <a:schemeClr val="tx1"/>
                </a:solidFill>
                <a:latin typeface="Comic Sans MS" panose="030F0702030302020204" pitchFamily="66" charset="0"/>
                <a:ea typeface="华文宋体" panose="02010600040101010101" pitchFamily="2" charset="-122"/>
              </a:defRPr>
            </a:lvl4pPr>
            <a:lvl5pPr marL="2057400" indent="-228600" eaLnBrk="0" hangingPunct="0">
              <a:defRPr kumimoji="1" b="1">
                <a:solidFill>
                  <a:schemeClr val="tx1"/>
                </a:solidFill>
                <a:latin typeface="Comic Sans MS" panose="030F0702030302020204" pitchFamily="66" charset="0"/>
                <a:ea typeface="华文宋体" panose="02010600040101010101" pitchFamily="2" charset="-122"/>
              </a:defRPr>
            </a:lvl5pPr>
            <a:lvl6pPr marL="25146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6pPr>
            <a:lvl7pPr marL="29718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7pPr>
            <a:lvl8pPr marL="34290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8pPr>
            <a:lvl9pPr marL="38862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9pPr>
          </a:lstStyle>
          <a:p>
            <a:pPr eaLnBrk="1" hangingPunct="1"/>
            <a:r>
              <a:rPr lang="en-US" altLang="zh-CN" dirty="0"/>
              <a:t>1</a:t>
            </a:r>
            <a:r>
              <a:rPr lang="zh-CN" altLang="en-US" dirty="0"/>
              <a:t>、</a:t>
            </a:r>
            <a:r>
              <a:rPr lang="en-US" altLang="zh-CN" dirty="0"/>
              <a:t>1996</a:t>
            </a:r>
            <a:r>
              <a:rPr lang="zh-CN" altLang="en-US" dirty="0"/>
              <a:t>年，</a:t>
            </a:r>
            <a:r>
              <a:rPr lang="en-US" altLang="zh-CN" dirty="0"/>
              <a:t>USB1.0</a:t>
            </a:r>
            <a:r>
              <a:rPr lang="zh-CN" altLang="en-US" dirty="0"/>
              <a:t>出现，速度</a:t>
            </a:r>
            <a:r>
              <a:rPr lang="en-US" altLang="zh-CN" dirty="0"/>
              <a:t>1.5Mbps</a:t>
            </a:r>
            <a:r>
              <a:rPr lang="zh-CN" altLang="en-US" dirty="0"/>
              <a:t>；</a:t>
            </a:r>
          </a:p>
          <a:p>
            <a:pPr eaLnBrk="1" hangingPunct="1"/>
            <a:r>
              <a:rPr lang="en-US" altLang="zh-CN" dirty="0"/>
              <a:t>2</a:t>
            </a:r>
            <a:r>
              <a:rPr lang="zh-CN" altLang="en-US" dirty="0"/>
              <a:t>、</a:t>
            </a:r>
            <a:r>
              <a:rPr lang="en-US" altLang="zh-CN" dirty="0"/>
              <a:t>1998</a:t>
            </a:r>
            <a:r>
              <a:rPr lang="zh-CN" altLang="en-US" dirty="0"/>
              <a:t>年，升级为</a:t>
            </a:r>
            <a:r>
              <a:rPr lang="en-US" altLang="zh-CN" dirty="0"/>
              <a:t>USB1.1</a:t>
            </a:r>
            <a:r>
              <a:rPr lang="zh-CN" altLang="en-US" dirty="0"/>
              <a:t>，速度提升到</a:t>
            </a:r>
            <a:r>
              <a:rPr lang="en-US" altLang="zh-CN" dirty="0"/>
              <a:t>12Mbps</a:t>
            </a:r>
            <a:r>
              <a:rPr lang="zh-CN" altLang="en-US" dirty="0"/>
              <a:t>；</a:t>
            </a:r>
          </a:p>
          <a:p>
            <a:pPr eaLnBrk="1" hangingPunct="1"/>
            <a:r>
              <a:rPr lang="en-US" altLang="zh-CN" dirty="0"/>
              <a:t>3</a:t>
            </a:r>
            <a:r>
              <a:rPr lang="zh-CN" altLang="en-US" dirty="0"/>
              <a:t>、</a:t>
            </a:r>
            <a:r>
              <a:rPr lang="en-US" altLang="zh-CN" dirty="0"/>
              <a:t>2000</a:t>
            </a:r>
            <a:r>
              <a:rPr lang="zh-CN" altLang="en-US" dirty="0"/>
              <a:t>年，推出</a:t>
            </a:r>
            <a:r>
              <a:rPr lang="en-US" altLang="zh-CN" dirty="0"/>
              <a:t>USB2.0</a:t>
            </a:r>
            <a:r>
              <a:rPr lang="zh-CN" altLang="en-US" dirty="0"/>
              <a:t>，达到</a:t>
            </a:r>
            <a:r>
              <a:rPr lang="en-US" altLang="zh-CN" dirty="0"/>
              <a:t>480Mbps,</a:t>
            </a:r>
            <a:r>
              <a:rPr lang="zh-CN" altLang="en-US" dirty="0"/>
              <a:t>即</a:t>
            </a:r>
            <a:r>
              <a:rPr lang="en-US" altLang="zh-CN" dirty="0"/>
              <a:t>60MB/s;</a:t>
            </a:r>
            <a:endParaRPr lang="zh-CN" altLang="en-US" dirty="0"/>
          </a:p>
          <a:p>
            <a:pPr eaLnBrk="1" hangingPunct="1"/>
            <a:r>
              <a:rPr lang="en-US" altLang="zh-CN" dirty="0"/>
              <a:t>4</a:t>
            </a:r>
            <a:r>
              <a:rPr lang="zh-CN" altLang="en-US" dirty="0"/>
              <a:t>、</a:t>
            </a:r>
            <a:r>
              <a:rPr lang="en-US" altLang="zh-CN" dirty="0"/>
              <a:t>2008</a:t>
            </a:r>
            <a:r>
              <a:rPr lang="zh-CN" altLang="en-US" dirty="0"/>
              <a:t>年</a:t>
            </a:r>
            <a:r>
              <a:rPr lang="en-US" altLang="zh-CN" dirty="0"/>
              <a:t>11</a:t>
            </a:r>
            <a:r>
              <a:rPr lang="zh-CN" altLang="en-US" dirty="0"/>
              <a:t>月，</a:t>
            </a:r>
            <a:r>
              <a:rPr lang="en-US" altLang="zh-CN" dirty="0"/>
              <a:t>USB3.0</a:t>
            </a:r>
            <a:r>
              <a:rPr lang="zh-CN" altLang="en-US" dirty="0"/>
              <a:t>标准正式公布，最大传输速度达到     </a:t>
            </a:r>
            <a:r>
              <a:rPr lang="en-US" altLang="zh-CN" dirty="0"/>
              <a:t>5Gbps,</a:t>
            </a:r>
            <a:r>
              <a:rPr lang="zh-CN" altLang="en-US" dirty="0"/>
              <a:t>即</a:t>
            </a:r>
            <a:r>
              <a:rPr lang="en-US" altLang="zh-CN" dirty="0"/>
              <a:t>625MB/s</a:t>
            </a:r>
            <a:r>
              <a:rPr lang="zh-CN" altLang="en-US" dirty="0"/>
              <a:t>；</a:t>
            </a:r>
            <a:r>
              <a:rPr lang="en-US" altLang="zh-CN" dirty="0"/>
              <a:t>(</a:t>
            </a:r>
            <a:r>
              <a:rPr lang="zh-CN" altLang="en-US" dirty="0"/>
              <a:t>现在实际测试最高</a:t>
            </a:r>
            <a:r>
              <a:rPr lang="en-US" altLang="zh-CN" dirty="0"/>
              <a:t>400MB/s)</a:t>
            </a:r>
            <a:endParaRPr lang="zh-CN" altLang="en-US" dirty="0"/>
          </a:p>
        </p:txBody>
      </p:sp>
      <p:sp>
        <p:nvSpPr>
          <p:cNvPr id="7" name="圆角矩形 6"/>
          <p:cNvSpPr/>
          <p:nvPr/>
        </p:nvSpPr>
        <p:spPr>
          <a:xfrm>
            <a:off x="2802719" y="1712183"/>
            <a:ext cx="5853092" cy="70485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技术发展史</a:t>
            </a:r>
          </a:p>
        </p:txBody>
      </p:sp>
      <p:sp>
        <p:nvSpPr>
          <p:cNvPr id="8" name="圆角矩形 7"/>
          <p:cNvSpPr/>
          <p:nvPr/>
        </p:nvSpPr>
        <p:spPr>
          <a:xfrm>
            <a:off x="0" y="0"/>
            <a:ext cx="3986084"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发</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展现状</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100431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29148" y="1838595"/>
            <a:ext cx="11175044" cy="1477328"/>
          </a:xfrm>
          <a:prstGeom prst="rect">
            <a:avLst/>
          </a:prstGeom>
        </p:spPr>
        <p:txBody>
          <a:bodyPr wrap="square">
            <a:spAutoFit/>
          </a:bodyPr>
          <a:lstStyle/>
          <a:p>
            <a:pPr lvl="0" indent="266700" algn="ctr" defTabSz="914400" eaLnBrk="0" fontAlgn="base" hangingPunct="0">
              <a:spcBef>
                <a:spcPct val="0"/>
              </a:spcBef>
              <a:spcAft>
                <a:spcPct val="0"/>
              </a:spcAft>
            </a:pPr>
            <a:endParaRPr lang="en-US" altLang="zh-CN" dirty="0" smtClean="0">
              <a:latin typeface="Calibri" panose="020F0502020204030204" pitchFamily="34" charset="0"/>
              <a:ea typeface="宋体" panose="02010600030101010101" pitchFamily="2" charset="-122"/>
              <a:cs typeface="Times New Roman" panose="02020603050405020304" pitchFamily="18" charset="0"/>
            </a:endParaRPr>
          </a:p>
          <a:p>
            <a:pPr lvl="0" indent="266700" defTabSz="914400" eaLnBrk="0" fontAlgn="base" hangingPunct="0">
              <a:spcBef>
                <a:spcPct val="0"/>
              </a:spcBef>
              <a:spcAft>
                <a:spcPct val="0"/>
              </a:spcAft>
            </a:pPr>
            <a:r>
              <a:rPr lang="en-US" altLang="zh-CN" dirty="0" smtClean="0">
                <a:latin typeface="Calibri" panose="020F0502020204030204" pitchFamily="34" charset="0"/>
                <a:ea typeface="宋体" panose="02010600030101010101" pitchFamily="2" charset="-122"/>
                <a:cs typeface="Times New Roman" panose="02020603050405020304" pitchFamily="18" charset="0"/>
              </a:rPr>
              <a:t>FX3</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支持</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2</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路时钟输入和</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4</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种频率的外部时钟输入，因此需要使用时钟源配置电路来告知</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FX3</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使用晶振输入还是使用外部时钟源输入，当使用外部时钟源时，也需要告知</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FX3</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外部时钟源的时钟频率。</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FX3</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使用</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3</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个时钟配置脚</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FSLC[2:0]</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来设定</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FX3</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的时钟源模式。</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AC6102</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上固定选择使用</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19.2MHz</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晶振提供的时钟，因此</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FSLC[2:0]</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都设置为了低电平。</a:t>
            </a:r>
            <a:endParaRPr lang="zh-CN" altLang="en-US" sz="4000" dirty="0">
              <a:latin typeface="Arial" panose="020B0604020202020204" pitchFamily="34" charset="0"/>
            </a:endParaRPr>
          </a:p>
        </p:txBody>
      </p:sp>
      <p:pic>
        <p:nvPicPr>
          <p:cNvPr id="30721" name="图片 2825"/>
          <p:cNvPicPr>
            <a:picLocks noChangeAspect="1" noChangeArrowheads="1"/>
          </p:cNvPicPr>
          <p:nvPr/>
        </p:nvPicPr>
        <p:blipFill rotWithShape="1">
          <a:blip r:embed="rId2">
            <a:extLst>
              <a:ext uri="{28A0092B-C50C-407E-A947-70E740481C1C}">
                <a14:useLocalDpi xmlns:a14="http://schemas.microsoft.com/office/drawing/2010/main" val="0"/>
              </a:ext>
            </a:extLst>
          </a:blip>
          <a:srcRect r="40677"/>
          <a:stretch/>
        </p:blipFill>
        <p:spPr bwMode="auto">
          <a:xfrm>
            <a:off x="88959" y="4328014"/>
            <a:ext cx="5626796" cy="2396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002249244"/>
              </p:ext>
            </p:extLst>
          </p:nvPr>
        </p:nvGraphicFramePr>
        <p:xfrm>
          <a:off x="6198658" y="4698318"/>
          <a:ext cx="5932021" cy="1656326"/>
        </p:xfrm>
        <a:graphic>
          <a:graphicData uri="http://schemas.openxmlformats.org/drawingml/2006/table">
            <a:tbl>
              <a:tblPr firstRow="1" firstCol="1" bandRow="1">
                <a:tableStyleId>{5C22544A-7EE6-4342-B048-85BDC9FD1C3A}</a:tableStyleId>
              </a:tblPr>
              <a:tblGrid>
                <a:gridCol w="1077402"/>
                <a:gridCol w="1079574"/>
                <a:gridCol w="1225109"/>
                <a:gridCol w="2549936"/>
              </a:tblGrid>
              <a:tr h="279315">
                <a:tc>
                  <a:txBody>
                    <a:bodyPr/>
                    <a:lstStyle/>
                    <a:p>
                      <a:pPr algn="ctr">
                        <a:spcAft>
                          <a:spcPts val="0"/>
                        </a:spcAft>
                      </a:pPr>
                      <a:r>
                        <a:rPr lang="en-US" sz="1600" kern="0" dirty="0">
                          <a:effectLst/>
                        </a:rPr>
                        <a:t>FSLC[2]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FSLC[1]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dirty="0">
                          <a:effectLst/>
                        </a:rPr>
                        <a:t>FSLC[0]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zh-CN" sz="1600" kern="0">
                          <a:effectLst/>
                        </a:rPr>
                        <a:t>晶振</a:t>
                      </a:r>
                      <a:r>
                        <a:rPr lang="en-US" sz="1600" kern="0">
                          <a:effectLst/>
                        </a:rPr>
                        <a:t> / </a:t>
                      </a:r>
                      <a:r>
                        <a:rPr lang="zh-CN" sz="1600" kern="0">
                          <a:effectLst/>
                        </a:rPr>
                        <a:t>时钟频率</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r>
              <a:tr h="269533">
                <a:tc>
                  <a:txBody>
                    <a:bodyPr/>
                    <a:lstStyle/>
                    <a:p>
                      <a:pPr algn="ctr">
                        <a:spcAft>
                          <a:spcPts val="0"/>
                        </a:spcAft>
                      </a:pPr>
                      <a:r>
                        <a:rPr lang="en-US" sz="1600" kern="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19.2 MHz </a:t>
                      </a:r>
                      <a:r>
                        <a:rPr lang="zh-CN" sz="1600" kern="0">
                          <a:effectLst/>
                        </a:rPr>
                        <a:t>晶振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r>
              <a:tr h="279315">
                <a:tc>
                  <a:txBody>
                    <a:bodyPr/>
                    <a:lstStyle/>
                    <a:p>
                      <a:pPr algn="ctr">
                        <a:spcAft>
                          <a:spcPts val="0"/>
                        </a:spcAft>
                      </a:pPr>
                      <a:r>
                        <a:rPr lang="en-US" sz="1600" kern="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19.2 MHz </a:t>
                      </a:r>
                      <a:r>
                        <a:rPr lang="zh-CN" sz="1600" kern="0">
                          <a:effectLst/>
                        </a:rPr>
                        <a:t>输入</a:t>
                      </a:r>
                      <a:r>
                        <a:rPr lang="en-US" sz="1600" kern="0">
                          <a:effectLst/>
                        </a:rPr>
                        <a:t> CLK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r>
              <a:tr h="279315">
                <a:tc>
                  <a:txBody>
                    <a:bodyPr/>
                    <a:lstStyle/>
                    <a:p>
                      <a:pPr algn="ctr">
                        <a:spcAft>
                          <a:spcPts val="0"/>
                        </a:spcAft>
                      </a:pPr>
                      <a:r>
                        <a:rPr lang="en-US" sz="1600" kern="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26 MHz </a:t>
                      </a:r>
                      <a:r>
                        <a:rPr lang="zh-CN" sz="1600" kern="0">
                          <a:effectLst/>
                        </a:rPr>
                        <a:t>输入</a:t>
                      </a:r>
                      <a:r>
                        <a:rPr lang="en-US" sz="1600" kern="0">
                          <a:effectLst/>
                        </a:rPr>
                        <a:t> CLK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r>
              <a:tr h="279315">
                <a:tc>
                  <a:txBody>
                    <a:bodyPr/>
                    <a:lstStyle/>
                    <a:p>
                      <a:pPr algn="ctr">
                        <a:spcAft>
                          <a:spcPts val="0"/>
                        </a:spcAft>
                      </a:pPr>
                      <a:r>
                        <a:rPr lang="en-US" sz="1600" kern="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38.4 MHz </a:t>
                      </a:r>
                      <a:r>
                        <a:rPr lang="zh-CN" sz="1600" kern="0">
                          <a:effectLst/>
                        </a:rPr>
                        <a:t>输入</a:t>
                      </a:r>
                      <a:r>
                        <a:rPr lang="en-US" sz="1600" kern="0">
                          <a:effectLst/>
                        </a:rPr>
                        <a:t> CLK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r>
              <a:tr h="269533">
                <a:tc>
                  <a:txBody>
                    <a:bodyPr/>
                    <a:lstStyle/>
                    <a:p>
                      <a:pPr algn="ctr">
                        <a:spcAft>
                          <a:spcPts val="0"/>
                        </a:spcAft>
                      </a:pPr>
                      <a:r>
                        <a:rPr lang="en-US" sz="1600" kern="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c>
                  <a:txBody>
                    <a:bodyPr/>
                    <a:lstStyle/>
                    <a:p>
                      <a:pPr algn="ctr">
                        <a:spcAft>
                          <a:spcPts val="0"/>
                        </a:spcAft>
                      </a:pPr>
                      <a:r>
                        <a:rPr lang="en-US" sz="1600" kern="0" dirty="0">
                          <a:effectLst/>
                        </a:rPr>
                        <a:t>52 MHz </a:t>
                      </a:r>
                      <a:r>
                        <a:rPr lang="zh-CN" sz="1600" kern="0" dirty="0">
                          <a:effectLst/>
                        </a:rPr>
                        <a:t>输入</a:t>
                      </a:r>
                      <a:r>
                        <a:rPr lang="en-US" sz="1600" kern="0" dirty="0">
                          <a:effectLst/>
                        </a:rPr>
                        <a:t> CLK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7377" marR="117377" marT="0" marB="0" anchor="ctr"/>
                </a:tc>
              </a:tr>
            </a:tbl>
          </a:graphicData>
        </a:graphic>
      </p:graphicFrame>
      <p:sp>
        <p:nvSpPr>
          <p:cNvPr id="7" name="圆角矩形 6"/>
          <p:cNvSpPr/>
          <p:nvPr/>
        </p:nvSpPr>
        <p:spPr>
          <a:xfrm>
            <a:off x="8519310" y="0"/>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9" name="圆角矩形 8"/>
          <p:cNvSpPr/>
          <p:nvPr/>
        </p:nvSpPr>
        <p:spPr>
          <a:xfrm>
            <a:off x="3748542" y="935476"/>
            <a:ext cx="4770768"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时钟源配置电路</a:t>
            </a:r>
          </a:p>
        </p:txBody>
      </p:sp>
    </p:spTree>
    <p:extLst>
      <p:ext uri="{BB962C8B-B14F-4D97-AF65-F5344CB8AC3E}">
        <p14:creationId xmlns:p14="http://schemas.microsoft.com/office/powerpoint/2010/main" val="37983188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878889"/>
            <a:ext cx="9213165" cy="3416320"/>
          </a:xfrm>
          <a:prstGeom prst="rect">
            <a:avLst/>
          </a:prstGeom>
        </p:spPr>
        <p:txBody>
          <a:bodyPr wrap="square">
            <a:spAutoFit/>
          </a:bodyPr>
          <a:lstStyle/>
          <a:p>
            <a:pPr indent="266700" algn="just">
              <a:spcAft>
                <a:spcPts val="0"/>
              </a:spcAft>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FX3</a:t>
            </a:r>
            <a:r>
              <a:rPr lang="zh-CN" altLang="zh-CN" kern="100" dirty="0">
                <a:latin typeface="Calibri" panose="020F0502020204030204" pitchFamily="34" charset="0"/>
                <a:ea typeface="宋体" panose="02010600030101010101" pitchFamily="2" charset="-122"/>
                <a:cs typeface="Times New Roman" panose="02020603050405020304" pitchFamily="18" charset="0"/>
              </a:rPr>
              <a:t>芯片总共支</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持</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6</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种</a:t>
            </a:r>
            <a:r>
              <a:rPr lang="zh-CN" altLang="zh-CN" kern="100" dirty="0">
                <a:latin typeface="Calibri" panose="020F0502020204030204" pitchFamily="34" charset="0"/>
                <a:ea typeface="宋体" panose="02010600030101010101" pitchFamily="2" charset="-122"/>
                <a:cs typeface="Times New Roman" panose="02020603050405020304" pitchFamily="18" charset="0"/>
              </a:rPr>
              <a:t>引导方式，所谓引导，就</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是</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FX3</a:t>
            </a:r>
            <a:r>
              <a:rPr lang="zh-CN" altLang="zh-CN" kern="100" dirty="0">
                <a:latin typeface="Calibri" panose="020F0502020204030204" pitchFamily="34" charset="0"/>
                <a:ea typeface="宋体" panose="02010600030101010101" pitchFamily="2" charset="-122"/>
                <a:cs typeface="Times New Roman" panose="02020603050405020304" pitchFamily="18" charset="0"/>
              </a:rPr>
              <a:t>芯片上电以后，片上的</a:t>
            </a:r>
            <a:r>
              <a:rPr lang="en-US" altLang="zh-CN" kern="100" dirty="0">
                <a:latin typeface="Calibri" panose="020F0502020204030204" pitchFamily="34" charset="0"/>
                <a:ea typeface="宋体" panose="02010600030101010101" pitchFamily="2" charset="-122"/>
                <a:cs typeface="Times New Roman" panose="02020603050405020304" pitchFamily="18" charset="0"/>
              </a:rPr>
              <a:t>ARM9</a:t>
            </a:r>
            <a:r>
              <a:rPr lang="zh-CN" altLang="zh-CN" kern="100" dirty="0">
                <a:latin typeface="Calibri" panose="020F0502020204030204" pitchFamily="34" charset="0"/>
                <a:ea typeface="宋体" panose="02010600030101010101" pitchFamily="2" charset="-122"/>
                <a:cs typeface="Times New Roman" panose="02020603050405020304" pitchFamily="18" charset="0"/>
              </a:rPr>
              <a:t>处理器从何处开始读取程序并运行。其支持</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的</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6</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种</a:t>
            </a:r>
            <a:r>
              <a:rPr lang="zh-CN" altLang="zh-CN" kern="100" dirty="0">
                <a:latin typeface="Calibri" panose="020F0502020204030204" pitchFamily="34" charset="0"/>
                <a:ea typeface="宋体" panose="02010600030101010101" pitchFamily="2" charset="-122"/>
                <a:cs typeface="Times New Roman" panose="02020603050405020304" pitchFamily="18" charset="0"/>
              </a:rPr>
              <a:t>启动方式如下所示：</a:t>
            </a:r>
          </a:p>
          <a:p>
            <a:pPr marL="800100" lvl="1" indent="-342900" algn="just">
              <a:buFont typeface="Wingdings" panose="05000000000000000000" pitchFamily="2" charset="2"/>
              <a:buChar char=""/>
            </a:pPr>
            <a:r>
              <a:rPr lang="zh-CN" altLang="zh-CN" kern="100" dirty="0">
                <a:latin typeface="Calibri" panose="020F0502020204030204" pitchFamily="34" charset="0"/>
                <a:ea typeface="宋体" panose="02010600030101010101" pitchFamily="2" charset="-122"/>
                <a:cs typeface="Times New Roman" panose="02020603050405020304" pitchFamily="18" charset="0"/>
              </a:rPr>
              <a:t>从</a:t>
            </a:r>
            <a:r>
              <a:rPr lang="en-US" altLang="zh-CN" kern="100" dirty="0">
                <a:latin typeface="Calibri" panose="020F0502020204030204" pitchFamily="34" charset="0"/>
                <a:ea typeface="宋体" panose="02010600030101010101" pitchFamily="2" charset="-122"/>
                <a:cs typeface="Times New Roman" panose="02020603050405020304" pitchFamily="18" charset="0"/>
              </a:rPr>
              <a:t> USB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引导</a:t>
            </a:r>
          </a:p>
          <a:p>
            <a:pPr marL="800100" lvl="1" indent="-342900" algn="just">
              <a:buFont typeface="Wingdings" panose="05000000000000000000" pitchFamily="2" charset="2"/>
              <a:buChar char=""/>
            </a:pPr>
            <a:r>
              <a:rPr lang="zh-CN" altLang="zh-CN" kern="100" dirty="0">
                <a:latin typeface="Calibri" panose="020F0502020204030204" pitchFamily="34" charset="0"/>
                <a:ea typeface="宋体" panose="02010600030101010101" pitchFamily="2" charset="-122"/>
                <a:cs typeface="Times New Roman" panose="02020603050405020304" pitchFamily="18" charset="0"/>
              </a:rPr>
              <a:t>从</a:t>
            </a:r>
            <a:r>
              <a:rPr lang="en-US" altLang="zh-CN" kern="100" dirty="0">
                <a:latin typeface="Calibri" panose="020F0502020204030204" pitchFamily="34" charset="0"/>
                <a:ea typeface="宋体" panose="02010600030101010101" pitchFamily="2" charset="-122"/>
                <a:cs typeface="Times New Roman" panose="02020603050405020304" pitchFamily="18" charset="0"/>
              </a:rPr>
              <a:t> I2C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引导</a:t>
            </a:r>
          </a:p>
          <a:p>
            <a:pPr marL="800100" lvl="1" indent="-342900" algn="just">
              <a:buFont typeface="Wingdings" panose="05000000000000000000" pitchFamily="2" charset="2"/>
              <a:buChar char=""/>
            </a:pPr>
            <a:r>
              <a:rPr lang="zh-CN" altLang="zh-CN" kern="100" dirty="0">
                <a:latin typeface="Calibri" panose="020F0502020204030204" pitchFamily="34" charset="0"/>
                <a:ea typeface="宋体" panose="02010600030101010101" pitchFamily="2" charset="-122"/>
                <a:cs typeface="Times New Roman" panose="02020603050405020304" pitchFamily="18" charset="0"/>
              </a:rPr>
              <a:t>从</a:t>
            </a:r>
            <a:r>
              <a:rPr lang="en-US" altLang="zh-CN" kern="100" dirty="0">
                <a:latin typeface="Calibri" panose="020F0502020204030204" pitchFamily="34" charset="0"/>
                <a:ea typeface="宋体" panose="02010600030101010101" pitchFamily="2" charset="-122"/>
                <a:cs typeface="Times New Roman" panose="02020603050405020304" pitchFamily="18" charset="0"/>
              </a:rPr>
              <a:t> SPI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（支持的</a:t>
            </a:r>
            <a:r>
              <a:rPr lang="en-US" altLang="zh-CN" kern="100" dirty="0">
                <a:latin typeface="Calibri" panose="020F0502020204030204" pitchFamily="34" charset="0"/>
                <a:ea typeface="宋体" panose="02010600030101010101" pitchFamily="2" charset="-122"/>
                <a:cs typeface="Times New Roman" panose="02020603050405020304" pitchFamily="18" charset="0"/>
              </a:rPr>
              <a:t> SPI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器件为</a:t>
            </a:r>
            <a:r>
              <a:rPr lang="en-US" altLang="zh-CN" kern="100" dirty="0">
                <a:latin typeface="Calibri" panose="020F0502020204030204" pitchFamily="34" charset="0"/>
                <a:ea typeface="宋体" panose="02010600030101010101" pitchFamily="2" charset="-122"/>
                <a:cs typeface="Times New Roman" panose="02020603050405020304" pitchFamily="18" charset="0"/>
              </a:rPr>
              <a:t> M25P16 (16 Mbit)</a:t>
            </a:r>
            <a:r>
              <a:rPr lang="zh-CN" altLang="zh-CN" kern="100" dirty="0">
                <a:latin typeface="Calibri" panose="020F0502020204030204" pitchFamily="34" charset="0"/>
                <a:ea typeface="宋体" panose="02010600030101010101" pitchFamily="2" charset="-122"/>
                <a:cs typeface="Times New Roman" panose="02020603050405020304" pitchFamily="18" charset="0"/>
              </a:rPr>
              <a:t>、</a:t>
            </a:r>
            <a:r>
              <a:rPr lang="en-US" altLang="zh-CN" kern="100" dirty="0">
                <a:latin typeface="Calibri" panose="020F0502020204030204" pitchFamily="34" charset="0"/>
                <a:ea typeface="宋体" panose="02010600030101010101" pitchFamily="2" charset="-122"/>
                <a:cs typeface="Times New Roman" panose="02020603050405020304" pitchFamily="18" charset="0"/>
              </a:rPr>
              <a:t>M25P80(8 Mbit)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 M25P40 (4 Mbit)</a:t>
            </a:r>
            <a:r>
              <a:rPr lang="zh-CN" altLang="zh-CN" kern="100" dirty="0">
                <a:latin typeface="Calibri" panose="020F0502020204030204" pitchFamily="34" charset="0"/>
                <a:ea typeface="宋体" panose="02010600030101010101" pitchFamily="2" charset="-122"/>
                <a:cs typeface="Times New Roman" panose="02020603050405020304" pitchFamily="18" charset="0"/>
              </a:rPr>
              <a:t>）或同类器件引导</a:t>
            </a:r>
          </a:p>
          <a:p>
            <a:pPr marL="800100" lvl="1" indent="-342900" algn="just">
              <a:buFont typeface="Wingdings" panose="05000000000000000000" pitchFamily="2" charset="2"/>
              <a:buChar char=""/>
            </a:pPr>
            <a:r>
              <a:rPr lang="zh-CN" altLang="zh-CN" kern="100" dirty="0">
                <a:latin typeface="Calibri" panose="020F0502020204030204" pitchFamily="34" charset="0"/>
                <a:ea typeface="宋体" panose="02010600030101010101" pitchFamily="2" charset="-122"/>
                <a:cs typeface="Times New Roman" panose="02020603050405020304" pitchFamily="18" charset="0"/>
              </a:rPr>
              <a:t>从</a:t>
            </a:r>
            <a:r>
              <a:rPr lang="en-US" altLang="zh-CN" kern="100" dirty="0">
                <a:latin typeface="Calibri" panose="020F0502020204030204" pitchFamily="34" charset="0"/>
                <a:ea typeface="宋体" panose="02010600030101010101" pitchFamily="2" charset="-122"/>
                <a:cs typeface="Times New Roman" panose="02020603050405020304" pitchFamily="18" charset="0"/>
              </a:rPr>
              <a:t> GPIF II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异步</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ADMUX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模式引导</a:t>
            </a:r>
          </a:p>
          <a:p>
            <a:pPr marL="800100" lvl="1" indent="-342900" algn="just">
              <a:buFont typeface="Wingdings" panose="05000000000000000000" pitchFamily="2" charset="2"/>
              <a:buChar char=""/>
            </a:pPr>
            <a:r>
              <a:rPr lang="zh-CN" altLang="zh-CN" kern="100" dirty="0">
                <a:latin typeface="Calibri" panose="020F0502020204030204" pitchFamily="34" charset="0"/>
                <a:ea typeface="宋体" panose="02010600030101010101" pitchFamily="2" charset="-122"/>
                <a:cs typeface="Times New Roman" panose="02020603050405020304" pitchFamily="18" charset="0"/>
              </a:rPr>
              <a:t>从</a:t>
            </a:r>
            <a:r>
              <a:rPr lang="en-US" altLang="zh-CN" kern="100" dirty="0">
                <a:latin typeface="Calibri" panose="020F0502020204030204" pitchFamily="34" charset="0"/>
                <a:ea typeface="宋体" panose="02010600030101010101" pitchFamily="2" charset="-122"/>
                <a:cs typeface="Times New Roman" panose="02020603050405020304" pitchFamily="18" charset="0"/>
              </a:rPr>
              <a:t> GPIF II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同步</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ADMUX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模式引导</a:t>
            </a:r>
          </a:p>
          <a:p>
            <a:pPr marL="800100" lvl="1" indent="-342900" algn="just">
              <a:buFont typeface="Wingdings" panose="05000000000000000000" pitchFamily="2" charset="2"/>
              <a:buChar char=""/>
            </a:pPr>
            <a:r>
              <a:rPr lang="zh-CN" altLang="zh-CN" kern="100" dirty="0">
                <a:latin typeface="Calibri" panose="020F0502020204030204" pitchFamily="34" charset="0"/>
                <a:ea typeface="宋体" panose="02010600030101010101" pitchFamily="2" charset="-122"/>
                <a:cs typeface="Times New Roman" panose="02020603050405020304" pitchFamily="18" charset="0"/>
              </a:rPr>
              <a:t>从</a:t>
            </a:r>
            <a:r>
              <a:rPr lang="en-US" altLang="zh-CN" kern="100" dirty="0">
                <a:latin typeface="Calibri" panose="020F0502020204030204" pitchFamily="34" charset="0"/>
                <a:ea typeface="宋体" panose="02010600030101010101" pitchFamily="2" charset="-122"/>
                <a:cs typeface="Times New Roman" panose="02020603050405020304" pitchFamily="18" charset="0"/>
              </a:rPr>
              <a:t> GPIF II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异步</a:t>
            </a:r>
            <a:r>
              <a:rPr lang="en-US" altLang="zh-CN" kern="100" dirty="0">
                <a:latin typeface="Calibri" panose="020F0502020204030204" pitchFamily="34" charset="0"/>
                <a:ea typeface="宋体" panose="02010600030101010101" pitchFamily="2" charset="-122"/>
                <a:cs typeface="Times New Roman" panose="02020603050405020304" pitchFamily="18" charset="0"/>
              </a:rPr>
              <a:t> SRAM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模式引导</a:t>
            </a:r>
          </a:p>
          <a:p>
            <a:pPr indent="266700" algn="just">
              <a:spcAft>
                <a:spcPts val="0"/>
              </a:spcAft>
            </a:pPr>
            <a:r>
              <a:rPr lang="en-US" altLang="zh-CN" kern="100" dirty="0">
                <a:latin typeface="仿宋" panose="02010609060101010101" pitchFamily="49" charset="-122"/>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那</a:t>
            </a:r>
            <a:r>
              <a:rPr lang="zh-CN" altLang="zh-CN" dirty="0">
                <a:latin typeface="Calibri" panose="020F0502020204030204" pitchFamily="34" charset="0"/>
                <a:ea typeface="宋体" panose="02010600030101010101" pitchFamily="2" charset="-122"/>
                <a:cs typeface="Times New Roman" panose="02020603050405020304" pitchFamily="18" charset="0"/>
              </a:rPr>
              <a:t>么究</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竟</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FX3</a:t>
            </a:r>
            <a:r>
              <a:rPr lang="zh-CN" altLang="zh-CN" dirty="0">
                <a:latin typeface="Calibri" panose="020F0502020204030204" pitchFamily="34" charset="0"/>
                <a:ea typeface="宋体" panose="02010600030101010101" pitchFamily="2" charset="-122"/>
                <a:cs typeface="Times New Roman" panose="02020603050405020304" pitchFamily="18" charset="0"/>
              </a:rPr>
              <a:t>芯片上电后从哪里开始启动呢？芯片提供了</a:t>
            </a:r>
            <a:r>
              <a:rPr lang="en-US" altLang="zh-CN" dirty="0">
                <a:latin typeface="Calibri" panose="020F0502020204030204" pitchFamily="34" charset="0"/>
                <a:ea typeface="宋体" panose="02010600030101010101" pitchFamily="2" charset="-122"/>
                <a:cs typeface="Times New Roman" panose="02020603050405020304" pitchFamily="18" charset="0"/>
              </a:rPr>
              <a:t>3</a:t>
            </a:r>
            <a:r>
              <a:rPr lang="zh-CN" altLang="zh-CN" dirty="0">
                <a:latin typeface="Calibri" panose="020F0502020204030204" pitchFamily="34" charset="0"/>
                <a:ea typeface="宋体" panose="02010600030101010101" pitchFamily="2" charset="-122"/>
                <a:cs typeface="Times New Roman" panose="02020603050405020304" pitchFamily="18" charset="0"/>
              </a:rPr>
              <a:t>个启动配置引脚，通过设置启动引脚不同的值，来选择不同的启动方式。这三个引脚名叫</a:t>
            </a:r>
            <a:r>
              <a:rPr lang="en-US" altLang="zh-CN" dirty="0">
                <a:latin typeface="Calibri" panose="020F0502020204030204" pitchFamily="34" charset="0"/>
                <a:ea typeface="宋体" panose="02010600030101010101" pitchFamily="2" charset="-122"/>
                <a:cs typeface="Times New Roman" panose="02020603050405020304" pitchFamily="18" charset="0"/>
              </a:rPr>
              <a:t>PMODE</a:t>
            </a:r>
            <a:r>
              <a:rPr lang="zh-CN" altLang="zh-CN" dirty="0">
                <a:latin typeface="Calibri" panose="020F0502020204030204" pitchFamily="34" charset="0"/>
                <a:ea typeface="宋体" panose="02010600030101010101" pitchFamily="2" charset="-122"/>
                <a:cs typeface="Times New Roman" panose="02020603050405020304" pitchFamily="18" charset="0"/>
              </a:rPr>
              <a:t>脚。</a:t>
            </a:r>
            <a:endParaRPr lang="zh-CN" altLang="en-US" dirty="0"/>
          </a:p>
        </p:txBody>
      </p:sp>
      <p:pic>
        <p:nvPicPr>
          <p:cNvPr id="2" name="图片 1"/>
          <p:cNvPicPr>
            <a:picLocks noChangeAspect="1"/>
          </p:cNvPicPr>
          <p:nvPr/>
        </p:nvPicPr>
        <p:blipFill>
          <a:blip r:embed="rId2"/>
          <a:stretch>
            <a:fillRect/>
          </a:stretch>
        </p:blipFill>
        <p:spPr>
          <a:xfrm>
            <a:off x="6945154" y="5686961"/>
            <a:ext cx="5142857" cy="1133333"/>
          </a:xfrm>
          <a:prstGeom prst="rect">
            <a:avLst/>
          </a:prstGeom>
        </p:spPr>
      </p:pic>
      <p:pic>
        <p:nvPicPr>
          <p:cNvPr id="7" name="图片 6"/>
          <p:cNvPicPr/>
          <p:nvPr/>
        </p:nvPicPr>
        <p:blipFill>
          <a:blip r:embed="rId3"/>
          <a:stretch>
            <a:fillRect/>
          </a:stretch>
        </p:blipFill>
        <p:spPr>
          <a:xfrm>
            <a:off x="9433711" y="2873319"/>
            <a:ext cx="2654300" cy="2421890"/>
          </a:xfrm>
          <a:prstGeom prst="rect">
            <a:avLst/>
          </a:prstGeom>
        </p:spPr>
      </p:pic>
      <p:sp>
        <p:nvSpPr>
          <p:cNvPr id="8" name="圆角矩形 7"/>
          <p:cNvSpPr/>
          <p:nvPr/>
        </p:nvSpPr>
        <p:spPr>
          <a:xfrm>
            <a:off x="199176" y="114128"/>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9" name="圆角矩形 8"/>
          <p:cNvSpPr/>
          <p:nvPr/>
        </p:nvSpPr>
        <p:spPr>
          <a:xfrm>
            <a:off x="4255536" y="945799"/>
            <a:ext cx="3738674"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引导方</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式</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663832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2"/>
          <a:stretch>
            <a:fillRect/>
          </a:stretch>
        </p:blipFill>
        <p:spPr>
          <a:xfrm>
            <a:off x="7049143" y="5686961"/>
            <a:ext cx="5142857" cy="1133333"/>
          </a:xfrm>
          <a:prstGeom prst="rect">
            <a:avLst/>
          </a:prstGeom>
        </p:spPr>
      </p:pic>
      <p:pic>
        <p:nvPicPr>
          <p:cNvPr id="7" name="图片 6"/>
          <p:cNvPicPr/>
          <p:nvPr/>
        </p:nvPicPr>
        <p:blipFill>
          <a:blip r:embed="rId3"/>
          <a:stretch>
            <a:fillRect/>
          </a:stretch>
        </p:blipFill>
        <p:spPr>
          <a:xfrm>
            <a:off x="9433711" y="2873319"/>
            <a:ext cx="2654300" cy="2421890"/>
          </a:xfrm>
          <a:prstGeom prst="rect">
            <a:avLst/>
          </a:prstGeom>
        </p:spPr>
      </p:pic>
      <p:sp>
        <p:nvSpPr>
          <p:cNvPr id="9" name="矩形 8"/>
          <p:cNvSpPr/>
          <p:nvPr/>
        </p:nvSpPr>
        <p:spPr>
          <a:xfrm>
            <a:off x="1309735" y="1741502"/>
            <a:ext cx="6096000" cy="1754326"/>
          </a:xfrm>
          <a:prstGeom prst="rect">
            <a:avLst/>
          </a:prstGeom>
        </p:spPr>
        <p:txBody>
          <a:bodyPr>
            <a:spAutoFit/>
          </a:bodyPr>
          <a:lstStyle/>
          <a:p>
            <a:pPr indent="266700" algn="just">
              <a:spcAft>
                <a:spcPts val="0"/>
              </a:spcAft>
            </a:pP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三</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个配置引脚，每个引脚都有三种状</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态</a:t>
            </a:r>
            <a:endParaRPr lang="en-US"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lvl="1" indent="266700" algn="just"/>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1</a:t>
            </a:r>
            <a:r>
              <a:rPr lang="zh-CN" altLang="zh-CN" kern="100" dirty="0">
                <a:latin typeface="Calibri" panose="020F0502020204030204" pitchFamily="34" charset="0"/>
                <a:ea typeface="宋体" panose="02010600030101010101" pitchFamily="2" charset="-122"/>
                <a:cs typeface="Times New Roman" panose="02020603050405020304" pitchFamily="18" charset="0"/>
              </a:rPr>
              <a:t>（接高电平</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lvl="1" indent="266700" algn="just"/>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0</a:t>
            </a:r>
            <a:r>
              <a:rPr lang="zh-CN" altLang="zh-CN" kern="100" dirty="0">
                <a:latin typeface="Calibri" panose="020F0502020204030204" pitchFamily="34" charset="0"/>
                <a:ea typeface="宋体" panose="02010600030101010101" pitchFamily="2" charset="-122"/>
                <a:cs typeface="Times New Roman" panose="02020603050405020304" pitchFamily="18" charset="0"/>
              </a:rPr>
              <a:t>（接低电平</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lvl="1" indent="266700" algn="just"/>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F</a:t>
            </a:r>
            <a:r>
              <a:rPr lang="zh-CN" altLang="zh-CN" kern="100" dirty="0">
                <a:latin typeface="Calibri" panose="020F0502020204030204" pitchFamily="34" charset="0"/>
                <a:ea typeface="宋体" panose="02010600030101010101" pitchFamily="2" charset="-122"/>
                <a:cs typeface="Times New Roman" panose="02020603050405020304" pitchFamily="18" charset="0"/>
              </a:rPr>
              <a:t>（浮空，既不接高电平，也不接低电平</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三</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个配置引脚的不同状态与对应的启动方式如下表所示：</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3766706628"/>
              </p:ext>
            </p:extLst>
          </p:nvPr>
        </p:nvGraphicFramePr>
        <p:xfrm>
          <a:off x="1646022" y="3750265"/>
          <a:ext cx="5299132" cy="2438040"/>
        </p:xfrm>
        <a:graphic>
          <a:graphicData uri="http://schemas.openxmlformats.org/drawingml/2006/table">
            <a:tbl>
              <a:tblPr firstRow="1" firstCol="1" bandRow="1">
                <a:tableStyleId>{5C22544A-7EE6-4342-B048-85BDC9FD1C3A}</a:tableStyleId>
              </a:tblPr>
              <a:tblGrid>
                <a:gridCol w="879378"/>
                <a:gridCol w="1326342"/>
                <a:gridCol w="3093412"/>
              </a:tblGrid>
              <a:tr h="304440">
                <a:tc>
                  <a:txBody>
                    <a:bodyPr/>
                    <a:lstStyle/>
                    <a:p>
                      <a:pPr algn="ctr">
                        <a:spcAft>
                          <a:spcPts val="0"/>
                        </a:spcAft>
                      </a:pPr>
                      <a:r>
                        <a:rPr lang="zh-CN" sz="1500" kern="0" dirty="0">
                          <a:effectLst/>
                        </a:rPr>
                        <a:t>序号</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ctr">
                        <a:spcAft>
                          <a:spcPts val="0"/>
                        </a:spcAft>
                      </a:pPr>
                      <a:r>
                        <a:rPr lang="en-US" sz="1500" kern="0">
                          <a:effectLst/>
                        </a:rPr>
                        <a:t>PMODE[2:0]</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ctr">
                        <a:spcAft>
                          <a:spcPts val="0"/>
                        </a:spcAft>
                      </a:pPr>
                      <a:r>
                        <a:rPr lang="zh-CN" sz="1500" kern="0">
                          <a:effectLst/>
                        </a:rPr>
                        <a:t>引导位置</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r>
              <a:tr h="299245">
                <a:tc>
                  <a:txBody>
                    <a:bodyPr/>
                    <a:lstStyle/>
                    <a:p>
                      <a:pPr algn="ctr">
                        <a:spcAft>
                          <a:spcPts val="0"/>
                        </a:spcAft>
                      </a:pPr>
                      <a:r>
                        <a:rPr lang="en-US" sz="2000" kern="0">
                          <a:effectLst/>
                        </a:rPr>
                        <a:t>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ctr">
                        <a:spcAft>
                          <a:spcPts val="0"/>
                        </a:spcAft>
                      </a:pPr>
                      <a:r>
                        <a:rPr lang="en-US" sz="1500" kern="0">
                          <a:effectLst/>
                        </a:rPr>
                        <a:t>F00</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l">
                        <a:spcAft>
                          <a:spcPts val="0"/>
                        </a:spcAft>
                      </a:pPr>
                      <a:r>
                        <a:rPr lang="zh-CN" sz="1500" kern="0">
                          <a:effectLst/>
                        </a:rPr>
                        <a:t>同步</a:t>
                      </a:r>
                      <a:r>
                        <a:rPr lang="en-US" sz="1500" kern="0">
                          <a:effectLst/>
                        </a:rPr>
                        <a:t> ADMUX </a:t>
                      </a:r>
                      <a:r>
                        <a:rPr lang="zh-CN" sz="1500" kern="0">
                          <a:effectLst/>
                        </a:rPr>
                        <a:t>（</a:t>
                      </a:r>
                      <a:r>
                        <a:rPr lang="en-US" sz="1500" kern="0">
                          <a:effectLst/>
                        </a:rPr>
                        <a:t>16 </a:t>
                      </a:r>
                      <a:r>
                        <a:rPr lang="zh-CN" sz="1500" kern="0">
                          <a:effectLst/>
                        </a:rPr>
                        <a:t>位）</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r>
              <a:tr h="304440">
                <a:tc>
                  <a:txBody>
                    <a:bodyPr/>
                    <a:lstStyle/>
                    <a:p>
                      <a:pPr algn="ctr">
                        <a:spcAft>
                          <a:spcPts val="0"/>
                        </a:spcAft>
                      </a:pPr>
                      <a:r>
                        <a:rPr lang="en-US" sz="2000" kern="0">
                          <a:effectLst/>
                        </a:rPr>
                        <a:t>2</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ctr">
                        <a:spcAft>
                          <a:spcPts val="0"/>
                        </a:spcAft>
                      </a:pPr>
                      <a:r>
                        <a:rPr lang="en-US" sz="1500" kern="0">
                          <a:effectLst/>
                        </a:rPr>
                        <a:t>F01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l">
                        <a:spcAft>
                          <a:spcPts val="0"/>
                        </a:spcAft>
                      </a:pPr>
                      <a:r>
                        <a:rPr lang="zh-CN" sz="1500" kern="0" dirty="0">
                          <a:effectLst/>
                        </a:rPr>
                        <a:t>异步</a:t>
                      </a:r>
                      <a:r>
                        <a:rPr lang="en-US" sz="1500" kern="0" dirty="0">
                          <a:effectLst/>
                        </a:rPr>
                        <a:t> ADMUX </a:t>
                      </a:r>
                      <a:r>
                        <a:rPr lang="zh-CN" sz="1500" kern="0" dirty="0">
                          <a:effectLst/>
                        </a:rPr>
                        <a:t>（</a:t>
                      </a:r>
                      <a:r>
                        <a:rPr lang="en-US" sz="1500" kern="0" dirty="0">
                          <a:effectLst/>
                        </a:rPr>
                        <a:t>16 </a:t>
                      </a:r>
                      <a:r>
                        <a:rPr lang="zh-CN" sz="1500" kern="0" dirty="0">
                          <a:effectLst/>
                        </a:rPr>
                        <a:t>位）</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r>
              <a:tr h="304440">
                <a:tc>
                  <a:txBody>
                    <a:bodyPr/>
                    <a:lstStyle/>
                    <a:p>
                      <a:pPr algn="ctr">
                        <a:spcAft>
                          <a:spcPts val="0"/>
                        </a:spcAft>
                      </a:pPr>
                      <a:r>
                        <a:rPr lang="en-US" sz="2000" kern="0">
                          <a:effectLst/>
                        </a:rPr>
                        <a:t>3</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ctr">
                        <a:spcAft>
                          <a:spcPts val="0"/>
                        </a:spcAft>
                      </a:pPr>
                      <a:r>
                        <a:rPr lang="en-US" sz="1500" kern="0">
                          <a:effectLst/>
                        </a:rPr>
                        <a:t>F11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l">
                        <a:spcAft>
                          <a:spcPts val="0"/>
                        </a:spcAft>
                      </a:pPr>
                      <a:r>
                        <a:rPr lang="en-US" sz="1500" kern="0">
                          <a:effectLst/>
                        </a:rPr>
                        <a:t>USB </a:t>
                      </a:r>
                      <a:r>
                        <a:rPr lang="zh-CN" sz="1500" kern="0">
                          <a:effectLst/>
                        </a:rPr>
                        <a:t>引导</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r>
              <a:tr h="304440">
                <a:tc>
                  <a:txBody>
                    <a:bodyPr/>
                    <a:lstStyle/>
                    <a:p>
                      <a:pPr algn="ctr">
                        <a:spcAft>
                          <a:spcPts val="0"/>
                        </a:spcAft>
                      </a:pPr>
                      <a:r>
                        <a:rPr lang="en-US" sz="2000" kern="0">
                          <a:effectLst/>
                        </a:rPr>
                        <a:t>4</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ctr">
                        <a:spcAft>
                          <a:spcPts val="0"/>
                        </a:spcAft>
                      </a:pPr>
                      <a:r>
                        <a:rPr lang="en-US" sz="1500" kern="0">
                          <a:effectLst/>
                        </a:rPr>
                        <a:t>F0F</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l">
                        <a:spcAft>
                          <a:spcPts val="0"/>
                        </a:spcAft>
                      </a:pPr>
                      <a:r>
                        <a:rPr lang="zh-CN" sz="1500" kern="0">
                          <a:effectLst/>
                        </a:rPr>
                        <a:t>异步</a:t>
                      </a:r>
                      <a:r>
                        <a:rPr lang="en-US" sz="1500" kern="0">
                          <a:effectLst/>
                        </a:rPr>
                        <a:t> SRAM </a:t>
                      </a:r>
                      <a:r>
                        <a:rPr lang="zh-CN" sz="1500" kern="0">
                          <a:effectLst/>
                        </a:rPr>
                        <a:t>（</a:t>
                      </a:r>
                      <a:r>
                        <a:rPr lang="en-US" sz="1500" kern="0">
                          <a:effectLst/>
                        </a:rPr>
                        <a:t>16 </a:t>
                      </a:r>
                      <a:r>
                        <a:rPr lang="zh-CN" sz="1500" kern="0">
                          <a:effectLst/>
                        </a:rPr>
                        <a:t>位）</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r>
              <a:tr h="299245">
                <a:tc>
                  <a:txBody>
                    <a:bodyPr/>
                    <a:lstStyle/>
                    <a:p>
                      <a:pPr algn="ctr">
                        <a:spcAft>
                          <a:spcPts val="0"/>
                        </a:spcAft>
                      </a:pPr>
                      <a:r>
                        <a:rPr lang="en-US" sz="2000" kern="0">
                          <a:effectLst/>
                        </a:rPr>
                        <a:t>5</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ctr">
                        <a:spcAft>
                          <a:spcPts val="0"/>
                        </a:spcAft>
                      </a:pPr>
                      <a:r>
                        <a:rPr lang="en-US" sz="1500" kern="0">
                          <a:effectLst/>
                        </a:rPr>
                        <a:t>F1F</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l">
                        <a:spcAft>
                          <a:spcPts val="0"/>
                        </a:spcAft>
                      </a:pPr>
                      <a:r>
                        <a:rPr lang="en-US" sz="1500" kern="0">
                          <a:effectLst/>
                        </a:rPr>
                        <a:t>I</a:t>
                      </a:r>
                      <a:r>
                        <a:rPr lang="en-US" sz="1100" kern="0">
                          <a:effectLst/>
                        </a:rPr>
                        <a:t>2</a:t>
                      </a:r>
                      <a:r>
                        <a:rPr lang="en-US" sz="1500" kern="0">
                          <a:effectLst/>
                        </a:rPr>
                        <a:t>C</a:t>
                      </a:r>
                      <a:r>
                        <a:rPr lang="zh-CN" sz="1500" kern="0">
                          <a:effectLst/>
                        </a:rPr>
                        <a:t>，如失败，则启用</a:t>
                      </a:r>
                      <a:r>
                        <a:rPr lang="en-US" sz="1500" kern="0">
                          <a:effectLst/>
                        </a:rPr>
                        <a:t> USB </a:t>
                      </a:r>
                      <a:r>
                        <a:rPr lang="zh-CN" sz="1500" kern="0">
                          <a:effectLst/>
                        </a:rPr>
                        <a:t>引导</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r>
              <a:tr h="304440">
                <a:tc>
                  <a:txBody>
                    <a:bodyPr/>
                    <a:lstStyle/>
                    <a:p>
                      <a:pPr algn="ctr">
                        <a:spcAft>
                          <a:spcPts val="0"/>
                        </a:spcAft>
                      </a:pPr>
                      <a:r>
                        <a:rPr lang="en-US" sz="2000" kern="0">
                          <a:effectLst/>
                        </a:rPr>
                        <a:t>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ctr">
                        <a:spcAft>
                          <a:spcPts val="0"/>
                        </a:spcAft>
                      </a:pPr>
                      <a:r>
                        <a:rPr lang="en-US" sz="1500" kern="0">
                          <a:effectLst/>
                        </a:rPr>
                        <a:t>1FF</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l">
                        <a:spcAft>
                          <a:spcPts val="0"/>
                        </a:spcAft>
                      </a:pPr>
                      <a:r>
                        <a:rPr lang="zh-CN" sz="1500" kern="0">
                          <a:effectLst/>
                        </a:rPr>
                        <a:t>仅</a:t>
                      </a:r>
                      <a:r>
                        <a:rPr lang="en-US" sz="1500" kern="0">
                          <a:effectLst/>
                        </a:rPr>
                        <a:t> I</a:t>
                      </a:r>
                      <a:r>
                        <a:rPr lang="en-US" sz="1100" kern="0">
                          <a:effectLst/>
                        </a:rPr>
                        <a:t>2</a:t>
                      </a:r>
                      <a:r>
                        <a:rPr lang="en-US" sz="1500" kern="0">
                          <a:effectLst/>
                        </a:rPr>
                        <a:t>C</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r>
              <a:tr h="299245">
                <a:tc>
                  <a:txBody>
                    <a:bodyPr/>
                    <a:lstStyle/>
                    <a:p>
                      <a:pPr algn="ctr">
                        <a:spcAft>
                          <a:spcPts val="0"/>
                        </a:spcAft>
                      </a:pPr>
                      <a:r>
                        <a:rPr lang="en-US" sz="2000" kern="0">
                          <a:effectLst/>
                        </a:rPr>
                        <a:t>7</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ctr">
                        <a:spcAft>
                          <a:spcPts val="0"/>
                        </a:spcAft>
                      </a:pPr>
                      <a:r>
                        <a:rPr lang="en-US" sz="1500" kern="0">
                          <a:effectLst/>
                        </a:rPr>
                        <a:t>0F1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c>
                  <a:txBody>
                    <a:bodyPr/>
                    <a:lstStyle/>
                    <a:p>
                      <a:pPr algn="l">
                        <a:spcAft>
                          <a:spcPts val="0"/>
                        </a:spcAft>
                      </a:pPr>
                      <a:r>
                        <a:rPr lang="en-US" sz="1500" kern="0" dirty="0">
                          <a:effectLst/>
                        </a:rPr>
                        <a:t>SPI</a:t>
                      </a:r>
                      <a:r>
                        <a:rPr lang="zh-CN" sz="1500" kern="0" dirty="0">
                          <a:effectLst/>
                        </a:rPr>
                        <a:t>，如失败，则启用</a:t>
                      </a:r>
                      <a:r>
                        <a:rPr lang="en-US" sz="1500" kern="0" dirty="0">
                          <a:effectLst/>
                        </a:rPr>
                        <a:t> USB </a:t>
                      </a:r>
                      <a:r>
                        <a:rPr lang="zh-CN" sz="1500" kern="0" dirty="0">
                          <a:effectLst/>
                        </a:rPr>
                        <a:t>引导</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2217" marR="112217" marT="0" marB="0" anchor="ctr"/>
                </a:tc>
              </a:tr>
            </a:tbl>
          </a:graphicData>
        </a:graphic>
      </p:graphicFrame>
      <p:sp>
        <p:nvSpPr>
          <p:cNvPr id="11" name="圆角矩形 10"/>
          <p:cNvSpPr/>
          <p:nvPr/>
        </p:nvSpPr>
        <p:spPr>
          <a:xfrm>
            <a:off x="8519310" y="0"/>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2" name="圆角矩形 11"/>
          <p:cNvSpPr/>
          <p:nvPr/>
        </p:nvSpPr>
        <p:spPr>
          <a:xfrm>
            <a:off x="2960891" y="841294"/>
            <a:ext cx="4770768"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引导方式配置</a:t>
            </a:r>
          </a:p>
        </p:txBody>
      </p:sp>
    </p:spTree>
    <p:extLst>
      <p:ext uri="{BB962C8B-B14F-4D97-AF65-F5344CB8AC3E}">
        <p14:creationId xmlns:p14="http://schemas.microsoft.com/office/powerpoint/2010/main" val="21315805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638045248"/>
              </p:ext>
            </p:extLst>
          </p:nvPr>
        </p:nvGraphicFramePr>
        <p:xfrm>
          <a:off x="7885567" y="3368541"/>
          <a:ext cx="4166142" cy="1946229"/>
        </p:xfrm>
        <a:graphic>
          <a:graphicData uri="http://schemas.openxmlformats.org/drawingml/2006/table">
            <a:tbl>
              <a:tblPr firstRow="1" firstCol="1" bandRow="1">
                <a:tableStyleId>{5C22544A-7EE6-4342-B048-85BDC9FD1C3A}</a:tableStyleId>
              </a:tblPr>
              <a:tblGrid>
                <a:gridCol w="691361"/>
                <a:gridCol w="1042761"/>
                <a:gridCol w="2432020"/>
              </a:tblGrid>
              <a:tr h="239349">
                <a:tc>
                  <a:txBody>
                    <a:bodyPr/>
                    <a:lstStyle/>
                    <a:p>
                      <a:pPr algn="ctr">
                        <a:spcAft>
                          <a:spcPts val="0"/>
                        </a:spcAft>
                      </a:pPr>
                      <a:r>
                        <a:rPr lang="zh-CN" sz="1200" kern="0" dirty="0">
                          <a:effectLst/>
                        </a:rPr>
                        <a:t>序号</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PMODE[2:0]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zh-CN" sz="1200" kern="0">
                          <a:effectLst/>
                        </a:rPr>
                        <a:t>引导位置</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1</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F00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zh-CN" sz="1200" kern="0">
                          <a:effectLst/>
                        </a:rPr>
                        <a:t>同步</a:t>
                      </a:r>
                      <a:r>
                        <a:rPr lang="en-US" sz="1200" kern="0">
                          <a:effectLst/>
                        </a:rPr>
                        <a:t> ADMUX </a:t>
                      </a:r>
                      <a:r>
                        <a:rPr lang="zh-CN" sz="1200" kern="0">
                          <a:effectLst/>
                        </a:rPr>
                        <a:t>（</a:t>
                      </a:r>
                      <a:r>
                        <a:rPr lang="en-US" sz="1200" kern="0">
                          <a:effectLst/>
                        </a:rPr>
                        <a:t>16 </a:t>
                      </a:r>
                      <a:r>
                        <a:rPr lang="zh-CN" sz="1200" kern="0">
                          <a:effectLst/>
                        </a:rPr>
                        <a:t>位）</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2</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F01</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zh-CN" sz="1200" kern="0" dirty="0">
                          <a:effectLst/>
                        </a:rPr>
                        <a:t>异步</a:t>
                      </a:r>
                      <a:r>
                        <a:rPr lang="en-US" sz="1200" kern="0" dirty="0">
                          <a:effectLst/>
                        </a:rPr>
                        <a:t> ADMUX </a:t>
                      </a:r>
                      <a:r>
                        <a:rPr lang="zh-CN" sz="1200" kern="0" dirty="0">
                          <a:effectLst/>
                        </a:rPr>
                        <a:t>（</a:t>
                      </a:r>
                      <a:r>
                        <a:rPr lang="en-US" sz="1200" kern="0" dirty="0">
                          <a:effectLst/>
                        </a:rPr>
                        <a:t>16 </a:t>
                      </a:r>
                      <a:r>
                        <a:rPr lang="zh-CN" sz="1200" kern="0" dirty="0">
                          <a:effectLst/>
                        </a:rPr>
                        <a:t>位）</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3</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F11</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en-US" sz="1200" kern="0" dirty="0">
                          <a:effectLst/>
                        </a:rPr>
                        <a:t>USB </a:t>
                      </a:r>
                      <a:r>
                        <a:rPr lang="zh-CN" sz="1200" kern="0" dirty="0">
                          <a:effectLst/>
                        </a:rPr>
                        <a:t>引导</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4</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F0F</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zh-CN" sz="1200" kern="0">
                          <a:effectLst/>
                        </a:rPr>
                        <a:t>异步</a:t>
                      </a:r>
                      <a:r>
                        <a:rPr lang="en-US" sz="1200" kern="0">
                          <a:effectLst/>
                        </a:rPr>
                        <a:t> SRAM </a:t>
                      </a:r>
                      <a:r>
                        <a:rPr lang="zh-CN" sz="1200" kern="0">
                          <a:effectLst/>
                        </a:rPr>
                        <a:t>（</a:t>
                      </a:r>
                      <a:r>
                        <a:rPr lang="en-US" sz="1200" kern="0">
                          <a:effectLst/>
                        </a:rPr>
                        <a:t>16 </a:t>
                      </a:r>
                      <a:r>
                        <a:rPr lang="zh-CN" sz="1200" kern="0">
                          <a:effectLst/>
                        </a:rPr>
                        <a:t>位）</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5</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F1F</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en-US" sz="1200" kern="0">
                          <a:effectLst/>
                        </a:rPr>
                        <a:t>I</a:t>
                      </a:r>
                      <a:r>
                        <a:rPr lang="en-US" sz="900" kern="0">
                          <a:effectLst/>
                        </a:rPr>
                        <a:t>2</a:t>
                      </a:r>
                      <a:r>
                        <a:rPr lang="en-US" sz="1200" kern="0">
                          <a:effectLst/>
                        </a:rPr>
                        <a:t>C</a:t>
                      </a:r>
                      <a:r>
                        <a:rPr lang="zh-CN" sz="1200" kern="0">
                          <a:effectLst/>
                        </a:rPr>
                        <a:t>，如失败，则启用</a:t>
                      </a:r>
                      <a:r>
                        <a:rPr lang="en-US" sz="1200" kern="0">
                          <a:effectLst/>
                        </a:rPr>
                        <a:t> USB </a:t>
                      </a:r>
                      <a:r>
                        <a:rPr lang="zh-CN" sz="1200" kern="0">
                          <a:effectLst/>
                        </a:rPr>
                        <a:t>引导</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6</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1FF</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zh-CN" sz="1200" kern="0">
                          <a:effectLst/>
                        </a:rPr>
                        <a:t>仅</a:t>
                      </a:r>
                      <a:r>
                        <a:rPr lang="en-US" sz="1200" kern="0">
                          <a:effectLst/>
                        </a:rPr>
                        <a:t> I</a:t>
                      </a:r>
                      <a:r>
                        <a:rPr lang="en-US" sz="900" kern="0">
                          <a:effectLst/>
                        </a:rPr>
                        <a:t>2</a:t>
                      </a:r>
                      <a:r>
                        <a:rPr lang="en-US" sz="1200" kern="0">
                          <a:effectLst/>
                        </a:rPr>
                        <a:t>C</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7</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0F1</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en-US" sz="1200" kern="0" dirty="0">
                          <a:effectLst/>
                        </a:rPr>
                        <a:t>SPI</a:t>
                      </a:r>
                      <a:r>
                        <a:rPr lang="zh-CN" sz="1200" kern="0" dirty="0">
                          <a:effectLst/>
                        </a:rPr>
                        <a:t>，如失败，则启用</a:t>
                      </a:r>
                      <a:r>
                        <a:rPr lang="en-US" sz="1200" kern="0" dirty="0">
                          <a:effectLst/>
                        </a:rPr>
                        <a:t> USB </a:t>
                      </a:r>
                      <a:r>
                        <a:rPr lang="zh-CN" sz="1200" kern="0" dirty="0">
                          <a:effectLst/>
                        </a:rPr>
                        <a:t>引导</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bl>
          </a:graphicData>
        </a:graphic>
      </p:graphicFrame>
      <p:sp>
        <p:nvSpPr>
          <p:cNvPr id="3" name="矩形 2"/>
          <p:cNvSpPr/>
          <p:nvPr/>
        </p:nvSpPr>
        <p:spPr>
          <a:xfrm>
            <a:off x="62680" y="1714484"/>
            <a:ext cx="7618370" cy="4801314"/>
          </a:xfrm>
          <a:prstGeom prst="rect">
            <a:avLst/>
          </a:prstGeom>
        </p:spPr>
        <p:txBody>
          <a:bodyPr wrap="square">
            <a:spAutoFit/>
          </a:bodyPr>
          <a:lstStyle/>
          <a:p>
            <a:endParaRPr lang="en-US" altLang="zh-CN" dirty="0" smtClean="0"/>
          </a:p>
          <a:p>
            <a:r>
              <a:rPr lang="en-US" altLang="zh-CN" dirty="0"/>
              <a:t>	</a:t>
            </a:r>
            <a:r>
              <a:rPr lang="zh-CN" altLang="en-US" dirty="0" smtClean="0"/>
              <a:t>对于</a:t>
            </a:r>
            <a:r>
              <a:rPr lang="en-US" altLang="zh-CN" dirty="0" smtClean="0"/>
              <a:t>FPGA+FX3</a:t>
            </a:r>
            <a:r>
              <a:rPr lang="zh-CN" altLang="en-US" dirty="0" smtClean="0"/>
              <a:t>组成的系统，一般很少用到</a:t>
            </a:r>
            <a:r>
              <a:rPr lang="en-US" altLang="zh-CN" dirty="0" smtClean="0"/>
              <a:t>1</a:t>
            </a:r>
            <a:r>
              <a:rPr lang="zh-CN" altLang="en-US" dirty="0" smtClean="0"/>
              <a:t>、</a:t>
            </a:r>
            <a:r>
              <a:rPr lang="en-US" altLang="zh-CN" dirty="0" smtClean="0"/>
              <a:t>2</a:t>
            </a:r>
            <a:r>
              <a:rPr lang="zh-CN" altLang="en-US" dirty="0" smtClean="0"/>
              <a:t>、</a:t>
            </a:r>
            <a:r>
              <a:rPr lang="en-US" altLang="zh-CN" dirty="0" smtClean="0"/>
              <a:t>4</a:t>
            </a:r>
            <a:r>
              <a:rPr lang="zh-CN" altLang="en-US" dirty="0" smtClean="0"/>
              <a:t>种引导方式。</a:t>
            </a:r>
            <a:endParaRPr lang="en-US" altLang="zh-CN" dirty="0" smtClean="0"/>
          </a:p>
          <a:p>
            <a:endParaRPr lang="en-US" altLang="zh-CN" dirty="0"/>
          </a:p>
          <a:p>
            <a:r>
              <a:rPr lang="en-US" altLang="zh-CN" dirty="0" smtClean="0"/>
              <a:t>	</a:t>
            </a:r>
            <a:r>
              <a:rPr lang="zh-CN" altLang="en-US" dirty="0" smtClean="0"/>
              <a:t>对于从</a:t>
            </a:r>
            <a:r>
              <a:rPr lang="en-US" altLang="zh-CN" dirty="0" smtClean="0"/>
              <a:t>I2C</a:t>
            </a:r>
            <a:r>
              <a:rPr lang="zh-CN" altLang="en-US" dirty="0" smtClean="0"/>
              <a:t>（</a:t>
            </a:r>
            <a:r>
              <a:rPr lang="en-US" altLang="zh-CN" dirty="0" smtClean="0"/>
              <a:t>EEPROM</a:t>
            </a:r>
            <a:r>
              <a:rPr lang="zh-CN" altLang="en-US" dirty="0" smtClean="0"/>
              <a:t>存储器）上引导启动，是最常规的思维，因为</a:t>
            </a:r>
            <a:r>
              <a:rPr lang="en-US" altLang="zh-CN" dirty="0" smtClean="0"/>
              <a:t>FX2</a:t>
            </a:r>
            <a:r>
              <a:rPr lang="zh-CN" altLang="en-US" dirty="0" smtClean="0"/>
              <a:t>就是从</a:t>
            </a:r>
            <a:r>
              <a:rPr lang="en-US" altLang="zh-CN" dirty="0" smtClean="0"/>
              <a:t>IIC</a:t>
            </a:r>
            <a:r>
              <a:rPr lang="zh-CN" altLang="en-US" dirty="0" smtClean="0"/>
              <a:t>中启动的。而且使用</a:t>
            </a:r>
            <a:r>
              <a:rPr lang="en-US" altLang="zh-CN" dirty="0" smtClean="0"/>
              <a:t>IIC</a:t>
            </a:r>
            <a:r>
              <a:rPr lang="zh-CN" altLang="en-US" dirty="0" smtClean="0"/>
              <a:t>启动，电路也是最简单的，但对于</a:t>
            </a:r>
            <a:r>
              <a:rPr lang="en-US" altLang="zh-CN" dirty="0" smtClean="0"/>
              <a:t>FX3</a:t>
            </a:r>
            <a:r>
              <a:rPr lang="zh-CN" altLang="en-US" dirty="0" smtClean="0"/>
              <a:t>缺不是最优方案，原因如下：</a:t>
            </a:r>
            <a:endParaRPr lang="en-US" altLang="zh-CN" dirty="0" smtClean="0"/>
          </a:p>
          <a:p>
            <a:r>
              <a:rPr lang="en-US" altLang="zh-CN" dirty="0"/>
              <a:t>	</a:t>
            </a:r>
            <a:r>
              <a:rPr lang="en-US" altLang="zh-CN" dirty="0" smtClean="0"/>
              <a:t>1</a:t>
            </a:r>
            <a:r>
              <a:rPr lang="zh-CN" altLang="en-US" dirty="0" smtClean="0"/>
              <a:t>、</a:t>
            </a:r>
            <a:r>
              <a:rPr lang="en-US" altLang="zh-CN" dirty="0" smtClean="0"/>
              <a:t>IIC</a:t>
            </a:r>
            <a:r>
              <a:rPr lang="zh-CN" altLang="en-US" dirty="0" smtClean="0"/>
              <a:t>接口的存储器，数据读取速度较慢，</a:t>
            </a:r>
            <a:r>
              <a:rPr lang="en-US" altLang="zh-CN" dirty="0" smtClean="0"/>
              <a:t>FX3</a:t>
            </a:r>
            <a:r>
              <a:rPr lang="zh-CN" altLang="en-US" dirty="0" smtClean="0"/>
              <a:t>复位后需要较长的时间（典型为</a:t>
            </a:r>
            <a:r>
              <a:rPr lang="en-US" altLang="zh-CN" dirty="0" smtClean="0"/>
              <a:t>2~3</a:t>
            </a:r>
            <a:r>
              <a:rPr lang="zh-CN" altLang="en-US" dirty="0" smtClean="0"/>
              <a:t>秒）来从</a:t>
            </a:r>
            <a:r>
              <a:rPr lang="en-US" altLang="zh-CN" dirty="0" smtClean="0"/>
              <a:t>IIC</a:t>
            </a:r>
            <a:r>
              <a:rPr lang="zh-CN" altLang="en-US" dirty="0" smtClean="0"/>
              <a:t>存储器中读取数据，然后才能正常运行。</a:t>
            </a:r>
            <a:endParaRPr lang="en-US" altLang="zh-CN" dirty="0" smtClean="0"/>
          </a:p>
          <a:p>
            <a:r>
              <a:rPr lang="en-US" altLang="zh-CN" dirty="0"/>
              <a:t>	</a:t>
            </a:r>
            <a:r>
              <a:rPr lang="en-US" altLang="zh-CN" dirty="0" smtClean="0"/>
              <a:t>2</a:t>
            </a:r>
            <a:r>
              <a:rPr lang="zh-CN" altLang="en-US" dirty="0" smtClean="0"/>
              <a:t>、对于最典型的</a:t>
            </a:r>
            <a:r>
              <a:rPr lang="en-US" altLang="zh-CN" dirty="0" smtClean="0"/>
              <a:t>Slave </a:t>
            </a:r>
            <a:r>
              <a:rPr lang="en-US" altLang="zh-CN" dirty="0" err="1" smtClean="0"/>
              <a:t>Fifo</a:t>
            </a:r>
            <a:r>
              <a:rPr lang="zh-CN" altLang="en-US" dirty="0" smtClean="0"/>
              <a:t>模式，官方提供的固件大小为</a:t>
            </a:r>
            <a:r>
              <a:rPr lang="en-US" altLang="zh-CN" dirty="0" smtClean="0"/>
              <a:t>106KB</a:t>
            </a:r>
            <a:r>
              <a:rPr lang="zh-CN" altLang="en-US" dirty="0" smtClean="0"/>
              <a:t>，这么大的固件，需要使用一片 </a:t>
            </a:r>
            <a:r>
              <a:rPr lang="en-US" altLang="zh-CN" dirty="0" smtClean="0"/>
              <a:t>24C1024</a:t>
            </a:r>
            <a:r>
              <a:rPr lang="zh-CN" altLang="en-US" dirty="0" smtClean="0"/>
              <a:t>（</a:t>
            </a:r>
            <a:r>
              <a:rPr lang="en-US" altLang="zh-CN" dirty="0" smtClean="0"/>
              <a:t>128KB</a:t>
            </a:r>
            <a:r>
              <a:rPr lang="zh-CN" altLang="en-US" dirty="0" smtClean="0"/>
              <a:t>）或多片较小容量的</a:t>
            </a:r>
            <a:r>
              <a:rPr lang="en-US" altLang="zh-CN" dirty="0" smtClean="0"/>
              <a:t>EEPROM</a:t>
            </a:r>
            <a:r>
              <a:rPr lang="zh-CN" altLang="en-US" dirty="0" smtClean="0"/>
              <a:t>存储器并联使用。而</a:t>
            </a:r>
            <a:r>
              <a:rPr lang="en-US" altLang="zh-CN" dirty="0" smtClean="0"/>
              <a:t>24C1024</a:t>
            </a:r>
            <a:r>
              <a:rPr lang="zh-CN" altLang="en-US" dirty="0"/>
              <a:t>存储</a:t>
            </a:r>
            <a:r>
              <a:rPr lang="zh-CN" altLang="en-US" dirty="0" smtClean="0"/>
              <a:t>器的市场价格大概在</a:t>
            </a:r>
            <a:r>
              <a:rPr lang="en-US" altLang="zh-CN" dirty="0" smtClean="0"/>
              <a:t>10~15</a:t>
            </a:r>
            <a:r>
              <a:rPr lang="zh-CN" altLang="en-US" dirty="0" smtClean="0"/>
              <a:t>元，成本较高，而使用多片较小容量的</a:t>
            </a:r>
            <a:r>
              <a:rPr lang="en-US" altLang="zh-CN" dirty="0" smtClean="0"/>
              <a:t>EEPROM</a:t>
            </a:r>
            <a:r>
              <a:rPr lang="zh-CN" altLang="en-US" dirty="0" smtClean="0"/>
              <a:t>存储器并联，则又增加了电路的复杂度，且成本也未有明显降低。</a:t>
            </a:r>
            <a:endParaRPr lang="en-US" altLang="zh-CN" dirty="0" smtClean="0"/>
          </a:p>
          <a:p>
            <a:endParaRPr lang="en-US" altLang="zh-CN" dirty="0"/>
          </a:p>
          <a:p>
            <a:r>
              <a:rPr lang="en-US" altLang="zh-CN" dirty="0" smtClean="0"/>
              <a:t>	IIC</a:t>
            </a:r>
            <a:r>
              <a:rPr lang="zh-CN" altLang="en-US" dirty="0" smtClean="0"/>
              <a:t>启动推荐的方式是重枚举方式，即</a:t>
            </a:r>
            <a:r>
              <a:rPr lang="en-US" altLang="zh-CN" dirty="0" smtClean="0"/>
              <a:t>EEPROM</a:t>
            </a:r>
            <a:r>
              <a:rPr lang="zh-CN" altLang="en-US" dirty="0" smtClean="0"/>
              <a:t>存储器中仅存储一个器件的</a:t>
            </a:r>
            <a:r>
              <a:rPr lang="en-US" altLang="zh-CN" dirty="0" smtClean="0"/>
              <a:t>PID</a:t>
            </a:r>
            <a:r>
              <a:rPr lang="zh-CN" altLang="en-US" dirty="0" smtClean="0"/>
              <a:t>和</a:t>
            </a:r>
            <a:r>
              <a:rPr lang="en-US" altLang="zh-CN" dirty="0" smtClean="0"/>
              <a:t>VID</a:t>
            </a:r>
            <a:r>
              <a:rPr lang="zh-CN" altLang="en-US" dirty="0" smtClean="0"/>
              <a:t>，待芯片枚举成功后由上位机在线下载完整的固件到</a:t>
            </a:r>
            <a:r>
              <a:rPr lang="en-US" altLang="zh-CN" dirty="0" smtClean="0"/>
              <a:t>FX3</a:t>
            </a:r>
            <a:r>
              <a:rPr lang="zh-CN" altLang="en-US" dirty="0" smtClean="0"/>
              <a:t>芯片中，然后进行重枚举过程。</a:t>
            </a:r>
            <a:endParaRPr lang="zh-CN" altLang="en-US" dirty="0"/>
          </a:p>
        </p:txBody>
      </p:sp>
      <p:sp>
        <p:nvSpPr>
          <p:cNvPr id="11" name="圆角矩形 10"/>
          <p:cNvSpPr/>
          <p:nvPr/>
        </p:nvSpPr>
        <p:spPr>
          <a:xfrm>
            <a:off x="199176" y="114128"/>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2" name="圆角矩形 11"/>
          <p:cNvSpPr/>
          <p:nvPr/>
        </p:nvSpPr>
        <p:spPr>
          <a:xfrm>
            <a:off x="3612739" y="814133"/>
            <a:ext cx="5848131"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关</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于</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启</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动方式的选择</a:t>
            </a:r>
          </a:p>
        </p:txBody>
      </p:sp>
    </p:spTree>
    <p:extLst>
      <p:ext uri="{BB962C8B-B14F-4D97-AF65-F5344CB8AC3E}">
        <p14:creationId xmlns:p14="http://schemas.microsoft.com/office/powerpoint/2010/main" val="3733290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表格 9"/>
          <p:cNvGraphicFramePr>
            <a:graphicFrameLocks noGrp="1"/>
          </p:cNvGraphicFramePr>
          <p:nvPr/>
        </p:nvGraphicFramePr>
        <p:xfrm>
          <a:off x="7885567" y="3368541"/>
          <a:ext cx="4166142" cy="1946229"/>
        </p:xfrm>
        <a:graphic>
          <a:graphicData uri="http://schemas.openxmlformats.org/drawingml/2006/table">
            <a:tbl>
              <a:tblPr firstRow="1" firstCol="1" bandRow="1">
                <a:tableStyleId>{5C22544A-7EE6-4342-B048-85BDC9FD1C3A}</a:tableStyleId>
              </a:tblPr>
              <a:tblGrid>
                <a:gridCol w="691361"/>
                <a:gridCol w="1042761"/>
                <a:gridCol w="2432020"/>
              </a:tblGrid>
              <a:tr h="239349">
                <a:tc>
                  <a:txBody>
                    <a:bodyPr/>
                    <a:lstStyle/>
                    <a:p>
                      <a:pPr algn="ctr">
                        <a:spcAft>
                          <a:spcPts val="0"/>
                        </a:spcAft>
                      </a:pPr>
                      <a:r>
                        <a:rPr lang="zh-CN" sz="1200" kern="0" dirty="0">
                          <a:effectLst/>
                        </a:rPr>
                        <a:t>序号</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PMODE[2:0]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zh-CN" sz="1200" kern="0">
                          <a:effectLst/>
                        </a:rPr>
                        <a:t>引导位置</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1</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F00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zh-CN" sz="1200" kern="0">
                          <a:effectLst/>
                        </a:rPr>
                        <a:t>同步</a:t>
                      </a:r>
                      <a:r>
                        <a:rPr lang="en-US" sz="1200" kern="0">
                          <a:effectLst/>
                        </a:rPr>
                        <a:t> ADMUX </a:t>
                      </a:r>
                      <a:r>
                        <a:rPr lang="zh-CN" sz="1200" kern="0">
                          <a:effectLst/>
                        </a:rPr>
                        <a:t>（</a:t>
                      </a:r>
                      <a:r>
                        <a:rPr lang="en-US" sz="1200" kern="0">
                          <a:effectLst/>
                        </a:rPr>
                        <a:t>16 </a:t>
                      </a:r>
                      <a:r>
                        <a:rPr lang="zh-CN" sz="1200" kern="0">
                          <a:effectLst/>
                        </a:rPr>
                        <a:t>位）</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2</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F01</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zh-CN" sz="1200" kern="0" dirty="0">
                          <a:effectLst/>
                        </a:rPr>
                        <a:t>异步</a:t>
                      </a:r>
                      <a:r>
                        <a:rPr lang="en-US" sz="1200" kern="0" dirty="0">
                          <a:effectLst/>
                        </a:rPr>
                        <a:t> ADMUX </a:t>
                      </a:r>
                      <a:r>
                        <a:rPr lang="zh-CN" sz="1200" kern="0" dirty="0">
                          <a:effectLst/>
                        </a:rPr>
                        <a:t>（</a:t>
                      </a:r>
                      <a:r>
                        <a:rPr lang="en-US" sz="1200" kern="0" dirty="0">
                          <a:effectLst/>
                        </a:rPr>
                        <a:t>16 </a:t>
                      </a:r>
                      <a:r>
                        <a:rPr lang="zh-CN" sz="1200" kern="0" dirty="0">
                          <a:effectLst/>
                        </a:rPr>
                        <a:t>位）</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3</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F11</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en-US" sz="1200" kern="0" dirty="0">
                          <a:effectLst/>
                        </a:rPr>
                        <a:t>USB </a:t>
                      </a:r>
                      <a:r>
                        <a:rPr lang="zh-CN" sz="1200" kern="0" dirty="0">
                          <a:effectLst/>
                        </a:rPr>
                        <a:t>引导</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4</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F0F</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zh-CN" sz="1200" kern="0">
                          <a:effectLst/>
                        </a:rPr>
                        <a:t>异步</a:t>
                      </a:r>
                      <a:r>
                        <a:rPr lang="en-US" sz="1200" kern="0">
                          <a:effectLst/>
                        </a:rPr>
                        <a:t> SRAM </a:t>
                      </a:r>
                      <a:r>
                        <a:rPr lang="zh-CN" sz="1200" kern="0">
                          <a:effectLst/>
                        </a:rPr>
                        <a:t>（</a:t>
                      </a:r>
                      <a:r>
                        <a:rPr lang="en-US" sz="1200" kern="0">
                          <a:effectLst/>
                        </a:rPr>
                        <a:t>16 </a:t>
                      </a:r>
                      <a:r>
                        <a:rPr lang="zh-CN" sz="1200" kern="0">
                          <a:effectLst/>
                        </a:rPr>
                        <a:t>位）</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5</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F1F</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en-US" sz="1200" kern="0">
                          <a:effectLst/>
                        </a:rPr>
                        <a:t>I</a:t>
                      </a:r>
                      <a:r>
                        <a:rPr lang="en-US" sz="900" kern="0">
                          <a:effectLst/>
                        </a:rPr>
                        <a:t>2</a:t>
                      </a:r>
                      <a:r>
                        <a:rPr lang="en-US" sz="1200" kern="0">
                          <a:effectLst/>
                        </a:rPr>
                        <a:t>C</a:t>
                      </a:r>
                      <a:r>
                        <a:rPr lang="zh-CN" sz="1200" kern="0">
                          <a:effectLst/>
                        </a:rPr>
                        <a:t>，如失败，则启用</a:t>
                      </a:r>
                      <a:r>
                        <a:rPr lang="en-US" sz="1200" kern="0">
                          <a:effectLst/>
                        </a:rPr>
                        <a:t> USB </a:t>
                      </a:r>
                      <a:r>
                        <a:rPr lang="zh-CN" sz="1200" kern="0">
                          <a:effectLst/>
                        </a:rPr>
                        <a:t>引导</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6</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1FF</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zh-CN" sz="1200" kern="0">
                          <a:effectLst/>
                        </a:rPr>
                        <a:t>仅</a:t>
                      </a:r>
                      <a:r>
                        <a:rPr lang="en-US" sz="1200" kern="0">
                          <a:effectLst/>
                        </a:rPr>
                        <a:t> I</a:t>
                      </a:r>
                      <a:r>
                        <a:rPr lang="en-US" sz="900" kern="0">
                          <a:effectLst/>
                        </a:rPr>
                        <a:t>2</a:t>
                      </a:r>
                      <a:r>
                        <a:rPr lang="en-US" sz="1200" kern="0">
                          <a:effectLst/>
                        </a:rPr>
                        <a:t>C</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r h="239632">
                <a:tc>
                  <a:txBody>
                    <a:bodyPr/>
                    <a:lstStyle/>
                    <a:p>
                      <a:pPr algn="ctr">
                        <a:spcAft>
                          <a:spcPts val="0"/>
                        </a:spcAft>
                      </a:pPr>
                      <a:r>
                        <a:rPr lang="en-US" sz="1600" kern="0">
                          <a:effectLst/>
                        </a:rPr>
                        <a:t>7</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ctr">
                        <a:spcAft>
                          <a:spcPts val="0"/>
                        </a:spcAft>
                      </a:pPr>
                      <a:r>
                        <a:rPr lang="en-US" sz="1200" kern="0">
                          <a:effectLst/>
                        </a:rPr>
                        <a:t>0F1</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c>
                  <a:txBody>
                    <a:bodyPr/>
                    <a:lstStyle/>
                    <a:p>
                      <a:pPr algn="l">
                        <a:spcAft>
                          <a:spcPts val="0"/>
                        </a:spcAft>
                      </a:pPr>
                      <a:r>
                        <a:rPr lang="en-US" sz="1200" kern="0" dirty="0">
                          <a:effectLst/>
                        </a:rPr>
                        <a:t>SPI</a:t>
                      </a:r>
                      <a:r>
                        <a:rPr lang="zh-CN" sz="1200" kern="0" dirty="0">
                          <a:effectLst/>
                        </a:rPr>
                        <a:t>，如失败，则启用</a:t>
                      </a:r>
                      <a:r>
                        <a:rPr lang="en-US" sz="1200" kern="0" dirty="0">
                          <a:effectLst/>
                        </a:rPr>
                        <a:t> USB </a:t>
                      </a:r>
                      <a:r>
                        <a:rPr lang="zh-CN" sz="1200" kern="0" dirty="0">
                          <a:effectLst/>
                        </a:rPr>
                        <a:t>引导</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8224" marR="88224" marT="0" marB="0" anchor="ctr"/>
                </a:tc>
              </a:tr>
            </a:tbl>
          </a:graphicData>
        </a:graphic>
      </p:graphicFrame>
      <p:sp>
        <p:nvSpPr>
          <p:cNvPr id="3" name="矩形 2"/>
          <p:cNvSpPr/>
          <p:nvPr/>
        </p:nvSpPr>
        <p:spPr>
          <a:xfrm>
            <a:off x="108643" y="2302959"/>
            <a:ext cx="7618370" cy="3416320"/>
          </a:xfrm>
          <a:prstGeom prst="rect">
            <a:avLst/>
          </a:prstGeom>
        </p:spPr>
        <p:txBody>
          <a:bodyPr wrap="square">
            <a:spAutoFit/>
          </a:bodyPr>
          <a:lstStyle/>
          <a:p>
            <a:endParaRPr lang="en-US" altLang="zh-CN" dirty="0" smtClean="0"/>
          </a:p>
          <a:p>
            <a:r>
              <a:rPr lang="en-US" altLang="zh-CN" dirty="0"/>
              <a:t>	</a:t>
            </a:r>
            <a:r>
              <a:rPr lang="zh-CN" altLang="en-US" dirty="0" smtClean="0"/>
              <a:t>对于</a:t>
            </a:r>
            <a:r>
              <a:rPr lang="en-US" altLang="zh-CN" dirty="0" smtClean="0"/>
              <a:t>FPGA+FX3</a:t>
            </a:r>
            <a:r>
              <a:rPr lang="zh-CN" altLang="en-US" dirty="0" smtClean="0"/>
              <a:t>组成的系统，</a:t>
            </a:r>
            <a:r>
              <a:rPr lang="zh-CN" altLang="en-US" dirty="0"/>
              <a:t>使</a:t>
            </a:r>
            <a:r>
              <a:rPr lang="zh-CN" altLang="en-US" dirty="0" smtClean="0"/>
              <a:t>用</a:t>
            </a:r>
            <a:r>
              <a:rPr lang="en-US" altLang="zh-CN" dirty="0" smtClean="0"/>
              <a:t>SPI FLASH</a:t>
            </a:r>
            <a:r>
              <a:rPr lang="zh-CN" altLang="en-US" dirty="0" smtClean="0"/>
              <a:t>作为启动存储器是较为合理的选择，原因如下：</a:t>
            </a:r>
            <a:endParaRPr lang="en-US" altLang="zh-CN" dirty="0" smtClean="0"/>
          </a:p>
          <a:p>
            <a:endParaRPr lang="en-US" altLang="zh-CN" dirty="0" smtClean="0"/>
          </a:p>
          <a:p>
            <a:r>
              <a:rPr lang="en-US" altLang="zh-CN" dirty="0"/>
              <a:t>	</a:t>
            </a:r>
            <a:r>
              <a:rPr lang="en-US" altLang="zh-CN" dirty="0" smtClean="0"/>
              <a:t>1</a:t>
            </a:r>
            <a:r>
              <a:rPr lang="zh-CN" altLang="en-US" dirty="0" smtClean="0"/>
              <a:t>、</a:t>
            </a:r>
            <a:r>
              <a:rPr lang="en-US" altLang="zh-CN" dirty="0" smtClean="0"/>
              <a:t>SPI</a:t>
            </a:r>
            <a:r>
              <a:rPr lang="zh-CN" altLang="en-US" dirty="0" smtClean="0"/>
              <a:t>接口的存储器，数据读取速度比</a:t>
            </a:r>
            <a:r>
              <a:rPr lang="en-US" altLang="zh-CN" dirty="0" smtClean="0"/>
              <a:t>IIC</a:t>
            </a:r>
            <a:r>
              <a:rPr lang="zh-CN" altLang="en-US" dirty="0" smtClean="0"/>
              <a:t>接口存储器快很多，</a:t>
            </a:r>
            <a:r>
              <a:rPr lang="en-US" altLang="zh-CN" dirty="0" smtClean="0"/>
              <a:t>FX3</a:t>
            </a:r>
            <a:r>
              <a:rPr lang="zh-CN" altLang="en-US" dirty="0" smtClean="0"/>
              <a:t>复位后无需较长的时间即可完成固件的读取并开始运行</a:t>
            </a:r>
            <a:endParaRPr lang="en-US" altLang="zh-CN" dirty="0" smtClean="0"/>
          </a:p>
          <a:p>
            <a:r>
              <a:rPr lang="en-US" altLang="zh-CN" dirty="0"/>
              <a:t>	</a:t>
            </a:r>
            <a:r>
              <a:rPr lang="en-US" altLang="zh-CN" dirty="0" smtClean="0"/>
              <a:t>2</a:t>
            </a:r>
            <a:r>
              <a:rPr lang="zh-CN" altLang="en-US" dirty="0" smtClean="0"/>
              <a:t>、对于最典型的</a:t>
            </a:r>
            <a:r>
              <a:rPr lang="en-US" altLang="zh-CN" dirty="0" smtClean="0"/>
              <a:t>Slave </a:t>
            </a:r>
            <a:r>
              <a:rPr lang="en-US" altLang="zh-CN" dirty="0" err="1" smtClean="0"/>
              <a:t>Fifo</a:t>
            </a:r>
            <a:r>
              <a:rPr lang="zh-CN" altLang="en-US" dirty="0" smtClean="0"/>
              <a:t>模式，官方提供的固件大小为</a:t>
            </a:r>
            <a:r>
              <a:rPr lang="en-US" altLang="zh-CN" dirty="0" smtClean="0"/>
              <a:t>106KB</a:t>
            </a:r>
            <a:r>
              <a:rPr lang="zh-CN" altLang="en-US" dirty="0" smtClean="0"/>
              <a:t>，这么大的固件，仅需要使用一片 </a:t>
            </a:r>
            <a:r>
              <a:rPr lang="en-US" altLang="zh-CN" dirty="0" smtClean="0"/>
              <a:t>M25P40</a:t>
            </a:r>
            <a:r>
              <a:rPr lang="zh-CN" altLang="en-US" dirty="0" smtClean="0"/>
              <a:t>（</a:t>
            </a:r>
            <a:r>
              <a:rPr lang="en-US" altLang="zh-CN" dirty="0" smtClean="0"/>
              <a:t>512KB</a:t>
            </a:r>
            <a:r>
              <a:rPr lang="zh-CN" altLang="en-US" dirty="0" smtClean="0"/>
              <a:t>）的</a:t>
            </a:r>
            <a:r>
              <a:rPr lang="en-US" altLang="zh-CN" dirty="0" smtClean="0"/>
              <a:t>SPI FLASH</a:t>
            </a:r>
            <a:r>
              <a:rPr lang="zh-CN" altLang="en-US" dirty="0" smtClean="0"/>
              <a:t>存储器即可存储，而且即使用户自己修改并给固件添加了内容，也是完全能够存放的下的。而</a:t>
            </a:r>
            <a:r>
              <a:rPr lang="en-US" altLang="zh-CN" dirty="0" smtClean="0"/>
              <a:t>M25P40</a:t>
            </a:r>
            <a:r>
              <a:rPr lang="zh-CN" altLang="en-US" dirty="0" smtClean="0"/>
              <a:t>存</a:t>
            </a:r>
            <a:r>
              <a:rPr lang="zh-CN" altLang="en-US" dirty="0"/>
              <a:t>储</a:t>
            </a:r>
            <a:r>
              <a:rPr lang="zh-CN" altLang="en-US" dirty="0" smtClean="0"/>
              <a:t>器的市场价格大概在</a:t>
            </a:r>
            <a:r>
              <a:rPr lang="en-US" altLang="zh-CN" dirty="0" smtClean="0"/>
              <a:t>1~2</a:t>
            </a:r>
            <a:r>
              <a:rPr lang="zh-CN" altLang="en-US" dirty="0" smtClean="0"/>
              <a:t>元左右，如果使用其他厂家的相同容量产品，成本将更低，如华邦的</a:t>
            </a:r>
            <a:r>
              <a:rPr lang="en-US" altLang="zh-CN" dirty="0" smtClean="0"/>
              <a:t>W25Q40</a:t>
            </a:r>
            <a:r>
              <a:rPr lang="zh-CN" altLang="en-US" dirty="0" smtClean="0"/>
              <a:t>。</a:t>
            </a:r>
            <a:endParaRPr lang="en-US" altLang="zh-CN" dirty="0" smtClean="0"/>
          </a:p>
          <a:p>
            <a:endParaRPr lang="en-US" altLang="zh-CN" dirty="0"/>
          </a:p>
        </p:txBody>
      </p:sp>
      <p:sp>
        <p:nvSpPr>
          <p:cNvPr id="7" name="圆角矩形 6"/>
          <p:cNvSpPr/>
          <p:nvPr/>
        </p:nvSpPr>
        <p:spPr>
          <a:xfrm>
            <a:off x="8519310" y="0"/>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8" name="圆角矩形 7"/>
          <p:cNvSpPr/>
          <p:nvPr/>
        </p:nvSpPr>
        <p:spPr>
          <a:xfrm>
            <a:off x="3612739" y="814133"/>
            <a:ext cx="5848131"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关</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于</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启</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动方式的选择</a:t>
            </a:r>
          </a:p>
        </p:txBody>
      </p:sp>
    </p:spTree>
    <p:extLst>
      <p:ext uri="{BB962C8B-B14F-4D97-AF65-F5344CB8AC3E}">
        <p14:creationId xmlns:p14="http://schemas.microsoft.com/office/powerpoint/2010/main" val="38546425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271604" y="1207956"/>
            <a:ext cx="10837000" cy="3046988"/>
          </a:xfrm>
          <a:prstGeom prst="rect">
            <a:avLst/>
          </a:prstGeom>
        </p:spPr>
        <p:txBody>
          <a:bodyPr wrap="square">
            <a:spAutoFit/>
          </a:bodyPr>
          <a:lstStyle/>
          <a:p>
            <a:r>
              <a:rPr lang="en-US" altLang="zh-CN" sz="1600" dirty="0" smtClean="0"/>
              <a:t>	</a:t>
            </a:r>
          </a:p>
          <a:p>
            <a:r>
              <a:rPr lang="en-US" altLang="zh-CN" sz="1600" dirty="0" smtClean="0"/>
              <a:t>	</a:t>
            </a:r>
            <a:r>
              <a:rPr lang="zh-CN" altLang="en-US" sz="1600" dirty="0" smtClean="0"/>
              <a:t>在</a:t>
            </a:r>
            <a:r>
              <a:rPr lang="en-US" altLang="zh-CN" sz="1600" dirty="0" smtClean="0"/>
              <a:t>FX3</a:t>
            </a:r>
            <a:r>
              <a:rPr lang="zh-CN" altLang="en-US" sz="1600" dirty="0" smtClean="0"/>
              <a:t>上，</a:t>
            </a:r>
            <a:r>
              <a:rPr lang="en-US" altLang="zh-CN" sz="1600" dirty="0" smtClean="0"/>
              <a:t>SPI </a:t>
            </a:r>
            <a:r>
              <a:rPr lang="zh-CN" altLang="en-US" sz="1600" dirty="0" smtClean="0"/>
              <a:t>接口是和调试串口的引脚复用的，也就是说，如果使用了</a:t>
            </a:r>
            <a:r>
              <a:rPr lang="en-US" altLang="zh-CN" sz="1600" dirty="0" smtClean="0"/>
              <a:t>SPI</a:t>
            </a:r>
            <a:r>
              <a:rPr lang="zh-CN" altLang="en-US" sz="1600" dirty="0" smtClean="0"/>
              <a:t>方式启动，即将这四个管脚连接到了</a:t>
            </a:r>
            <a:r>
              <a:rPr lang="en-US" altLang="zh-CN" sz="1600" dirty="0" smtClean="0"/>
              <a:t>SPI FLASH</a:t>
            </a:r>
            <a:r>
              <a:rPr lang="zh-CN" altLang="en-US" sz="1600" dirty="0" smtClean="0"/>
              <a:t>上，则有可能与调试串口收发数据时产生冲突。而用户在进行</a:t>
            </a:r>
            <a:r>
              <a:rPr lang="en-US" altLang="zh-CN" sz="1600" dirty="0" smtClean="0"/>
              <a:t>FX3</a:t>
            </a:r>
            <a:r>
              <a:rPr lang="zh-CN" altLang="en-US" sz="1600" dirty="0" smtClean="0"/>
              <a:t>固件调试的时候，调试串口又非常有必要。</a:t>
            </a:r>
            <a:endParaRPr lang="en-US" altLang="zh-CN" sz="1600" dirty="0" smtClean="0"/>
          </a:p>
          <a:p>
            <a:endParaRPr lang="en-US" altLang="zh-CN" sz="1600" dirty="0" smtClean="0"/>
          </a:p>
          <a:p>
            <a:r>
              <a:rPr lang="en-US" altLang="zh-CN" sz="1600" dirty="0" smtClean="0"/>
              <a:t>	</a:t>
            </a:r>
            <a:r>
              <a:rPr lang="zh-CN" altLang="en-US" sz="1600" dirty="0" smtClean="0"/>
              <a:t>在</a:t>
            </a:r>
            <a:r>
              <a:rPr lang="en-US" altLang="zh-CN" sz="1600" dirty="0" smtClean="0"/>
              <a:t>AC6102_V1</a:t>
            </a:r>
            <a:r>
              <a:rPr lang="zh-CN" altLang="en-US" sz="1600" dirty="0" smtClean="0"/>
              <a:t>上，为了避免这个问题，直接放弃使用</a:t>
            </a:r>
            <a:r>
              <a:rPr lang="en-US" altLang="zh-CN" sz="1600" dirty="0" smtClean="0"/>
              <a:t>SPI FLASH</a:t>
            </a:r>
            <a:r>
              <a:rPr lang="zh-CN" altLang="en-US" sz="1600" dirty="0" smtClean="0"/>
              <a:t>进行启动，而将这</a:t>
            </a:r>
            <a:r>
              <a:rPr lang="en-US" altLang="zh-CN" sz="1600" dirty="0" smtClean="0"/>
              <a:t>4</a:t>
            </a:r>
            <a:r>
              <a:rPr lang="zh-CN" altLang="en-US" sz="1600" dirty="0" smtClean="0"/>
              <a:t>个信号连接到了</a:t>
            </a:r>
            <a:r>
              <a:rPr lang="en-US" altLang="zh-CN" sz="1600" dirty="0" smtClean="0"/>
              <a:t>FPGA</a:t>
            </a:r>
            <a:r>
              <a:rPr lang="zh-CN" altLang="en-US" sz="1600" dirty="0" smtClean="0"/>
              <a:t>管脚上，作为调试串口使用。（</a:t>
            </a:r>
            <a:r>
              <a:rPr lang="en-US" altLang="zh-CN" sz="1600" dirty="0" smtClean="0"/>
              <a:t>FPGA</a:t>
            </a:r>
            <a:r>
              <a:rPr lang="zh-CN" altLang="en-US" sz="1600" dirty="0" smtClean="0"/>
              <a:t>内部通过一个转接逻辑将这串口的</a:t>
            </a:r>
            <a:r>
              <a:rPr lang="en-US" altLang="zh-CN" sz="1600" dirty="0" smtClean="0"/>
              <a:t>RX</a:t>
            </a:r>
            <a:r>
              <a:rPr lang="zh-CN" altLang="en-US" sz="1600" dirty="0" smtClean="0"/>
              <a:t>和</a:t>
            </a:r>
            <a:r>
              <a:rPr lang="en-US" altLang="zh-CN" sz="1600" dirty="0" smtClean="0"/>
              <a:t>TX</a:t>
            </a:r>
            <a:r>
              <a:rPr lang="zh-CN" altLang="en-US" sz="1600" dirty="0" smtClean="0"/>
              <a:t>信号引到同样与</a:t>
            </a:r>
            <a:r>
              <a:rPr lang="en-US" altLang="zh-CN" sz="1600" dirty="0" smtClean="0"/>
              <a:t>FPGA</a:t>
            </a:r>
            <a:r>
              <a:rPr lang="zh-CN" altLang="en-US" sz="1600" dirty="0" smtClean="0"/>
              <a:t>相连的</a:t>
            </a:r>
            <a:r>
              <a:rPr lang="en-US" altLang="zh-CN" sz="1600" dirty="0" smtClean="0"/>
              <a:t>CH340</a:t>
            </a:r>
            <a:r>
              <a:rPr lang="zh-CN" altLang="en-US" sz="1600" dirty="0" smtClean="0"/>
              <a:t>型</a:t>
            </a:r>
            <a:r>
              <a:rPr lang="en-US" altLang="zh-CN" sz="1600" dirty="0" smtClean="0"/>
              <a:t>USB</a:t>
            </a:r>
            <a:r>
              <a:rPr lang="zh-CN" altLang="en-US" sz="1600" dirty="0" smtClean="0"/>
              <a:t>转</a:t>
            </a:r>
            <a:r>
              <a:rPr lang="en-US" altLang="zh-CN" sz="1600" dirty="0" smtClean="0"/>
              <a:t>TTL</a:t>
            </a:r>
            <a:r>
              <a:rPr lang="zh-CN" altLang="en-US" sz="1600" dirty="0" smtClean="0"/>
              <a:t>串口芯片上），从而实现对</a:t>
            </a:r>
            <a:r>
              <a:rPr lang="en-US" altLang="zh-CN" sz="1600" dirty="0" smtClean="0"/>
              <a:t>FX3</a:t>
            </a:r>
            <a:r>
              <a:rPr lang="zh-CN" altLang="en-US" sz="1600" dirty="0" smtClean="0"/>
              <a:t>的调试信息打印。</a:t>
            </a:r>
            <a:endParaRPr lang="en-US" altLang="zh-CN" sz="1600" dirty="0" smtClean="0"/>
          </a:p>
          <a:p>
            <a:endParaRPr lang="en-US" altLang="zh-CN" sz="1600" dirty="0" smtClean="0"/>
          </a:p>
          <a:p>
            <a:r>
              <a:rPr lang="en-US" altLang="zh-CN" sz="1600" dirty="0" smtClean="0"/>
              <a:t>	</a:t>
            </a:r>
            <a:r>
              <a:rPr lang="zh-CN" altLang="en-US" sz="1600" dirty="0" smtClean="0"/>
              <a:t>在</a:t>
            </a:r>
            <a:r>
              <a:rPr lang="en-US" altLang="zh-CN" sz="1600" dirty="0" smtClean="0"/>
              <a:t>AC6102_V2</a:t>
            </a:r>
            <a:r>
              <a:rPr lang="zh-CN" altLang="en-US" sz="1600" dirty="0" smtClean="0"/>
              <a:t>上，则将此</a:t>
            </a:r>
            <a:r>
              <a:rPr lang="en-US" altLang="zh-CN" sz="1600" dirty="0" smtClean="0"/>
              <a:t>4</a:t>
            </a:r>
            <a:r>
              <a:rPr lang="zh-CN" altLang="en-US" sz="1600" dirty="0" smtClean="0"/>
              <a:t>个信号独立引出，并通过跳线的方式选择是否与</a:t>
            </a:r>
            <a:r>
              <a:rPr lang="en-US" altLang="zh-CN" sz="1600" dirty="0" smtClean="0"/>
              <a:t>SPI FLASH</a:t>
            </a:r>
            <a:r>
              <a:rPr lang="zh-CN" altLang="en-US" sz="1600" dirty="0" smtClean="0"/>
              <a:t>相连，如下图所示。</a:t>
            </a:r>
            <a:endParaRPr lang="en-US" altLang="zh-CN" sz="1600" dirty="0" smtClean="0"/>
          </a:p>
          <a:p>
            <a:endParaRPr lang="en-US" altLang="zh-CN" sz="1600" dirty="0" smtClean="0"/>
          </a:p>
          <a:p>
            <a:pPr marL="742950" lvl="1" indent="-285750">
              <a:buFont typeface="Wingdings" panose="05000000000000000000" pitchFamily="2" charset="2"/>
              <a:buChar char="Ø"/>
            </a:pPr>
            <a:r>
              <a:rPr lang="zh-CN" altLang="en-US" sz="1600" dirty="0" smtClean="0"/>
              <a:t>前期调试时直接用</a:t>
            </a:r>
            <a:r>
              <a:rPr lang="en-US" altLang="zh-CN" sz="1600" dirty="0" smtClean="0"/>
              <a:t>USB</a:t>
            </a:r>
            <a:r>
              <a:rPr lang="zh-CN" altLang="en-US" sz="1600" dirty="0" smtClean="0"/>
              <a:t>转</a:t>
            </a:r>
            <a:r>
              <a:rPr lang="en-US" altLang="zh-CN" sz="1600" dirty="0" smtClean="0"/>
              <a:t>TTL</a:t>
            </a:r>
            <a:r>
              <a:rPr lang="zh-CN" altLang="en-US" sz="1600" dirty="0" smtClean="0"/>
              <a:t>独立模块连接到这</a:t>
            </a:r>
            <a:r>
              <a:rPr lang="en-US" altLang="zh-CN" sz="1600" dirty="0" smtClean="0"/>
              <a:t>4</a:t>
            </a:r>
            <a:r>
              <a:rPr lang="zh-CN" altLang="en-US" sz="1600" dirty="0" smtClean="0"/>
              <a:t>个脚上，实现调试串口功能。（调试时一般不需要从</a:t>
            </a:r>
            <a:r>
              <a:rPr lang="en-US" altLang="zh-CN" sz="1600" dirty="0" smtClean="0"/>
              <a:t>SPI</a:t>
            </a:r>
            <a:r>
              <a:rPr lang="zh-CN" altLang="en-US" sz="1600" dirty="0" smtClean="0"/>
              <a:t>启动）</a:t>
            </a:r>
            <a:endParaRPr lang="en-US" altLang="zh-CN" sz="1600" dirty="0" smtClean="0"/>
          </a:p>
          <a:p>
            <a:pPr marL="742950" lvl="1" indent="-285750">
              <a:buFont typeface="Wingdings" panose="05000000000000000000" pitchFamily="2" charset="2"/>
              <a:buChar char="Ø"/>
            </a:pPr>
            <a:r>
              <a:rPr lang="zh-CN" altLang="en-US" sz="1600" dirty="0" smtClean="0"/>
              <a:t>产品量产时，使用跳线帽分别将</a:t>
            </a:r>
            <a:r>
              <a:rPr lang="en-US" altLang="zh-CN" sz="1600" dirty="0" smtClean="0"/>
              <a:t>1-2</a:t>
            </a:r>
            <a:r>
              <a:rPr lang="zh-CN" altLang="en-US" sz="1600" dirty="0" smtClean="0"/>
              <a:t>、</a:t>
            </a:r>
            <a:r>
              <a:rPr lang="en-US" altLang="zh-CN" sz="1600" dirty="0" smtClean="0"/>
              <a:t>3-4</a:t>
            </a:r>
            <a:r>
              <a:rPr lang="zh-CN" altLang="en-US" sz="1600" dirty="0" smtClean="0"/>
              <a:t>、</a:t>
            </a:r>
            <a:r>
              <a:rPr lang="en-US" altLang="zh-CN" sz="1600" dirty="0" smtClean="0"/>
              <a:t>5-6</a:t>
            </a:r>
            <a:r>
              <a:rPr lang="zh-CN" altLang="en-US" sz="1600" dirty="0" smtClean="0"/>
              <a:t>、</a:t>
            </a:r>
            <a:r>
              <a:rPr lang="en-US" altLang="zh-CN" sz="1600" dirty="0" smtClean="0"/>
              <a:t>7-8</a:t>
            </a:r>
            <a:r>
              <a:rPr lang="zh-CN" altLang="en-US" sz="1600" dirty="0" smtClean="0"/>
              <a:t>连接起来，实现</a:t>
            </a:r>
            <a:r>
              <a:rPr lang="en-US" altLang="zh-CN" sz="1600" dirty="0" smtClean="0"/>
              <a:t>SPI</a:t>
            </a:r>
            <a:r>
              <a:rPr lang="zh-CN" altLang="en-US" sz="1600" dirty="0" smtClean="0"/>
              <a:t>启动。（量产时一般无需再进行调试）</a:t>
            </a:r>
            <a:endParaRPr lang="en-US" altLang="zh-CN" sz="1600" dirty="0"/>
          </a:p>
        </p:txBody>
      </p:sp>
      <p:pic>
        <p:nvPicPr>
          <p:cNvPr id="2" name="图片 1"/>
          <p:cNvPicPr>
            <a:picLocks noChangeAspect="1"/>
          </p:cNvPicPr>
          <p:nvPr/>
        </p:nvPicPr>
        <p:blipFill>
          <a:blip r:embed="rId2"/>
          <a:stretch>
            <a:fillRect/>
          </a:stretch>
        </p:blipFill>
        <p:spPr>
          <a:xfrm>
            <a:off x="86130" y="4816444"/>
            <a:ext cx="9048800" cy="2005701"/>
          </a:xfrm>
          <a:prstGeom prst="rect">
            <a:avLst/>
          </a:prstGeom>
        </p:spPr>
      </p:pic>
      <p:pic>
        <p:nvPicPr>
          <p:cNvPr id="5" name="图片 4"/>
          <p:cNvPicPr>
            <a:picLocks noChangeAspect="1"/>
          </p:cNvPicPr>
          <p:nvPr/>
        </p:nvPicPr>
        <p:blipFill rotWithShape="1">
          <a:blip r:embed="rId3"/>
          <a:srcRect t="12426" b="4663"/>
          <a:stretch/>
        </p:blipFill>
        <p:spPr>
          <a:xfrm>
            <a:off x="9318173" y="4816444"/>
            <a:ext cx="2665598" cy="2018922"/>
          </a:xfrm>
          <a:prstGeom prst="rect">
            <a:avLst/>
          </a:prstGeom>
        </p:spPr>
      </p:pic>
      <p:sp>
        <p:nvSpPr>
          <p:cNvPr id="8" name="圆角矩形 7"/>
          <p:cNvSpPr/>
          <p:nvPr/>
        </p:nvSpPr>
        <p:spPr>
          <a:xfrm>
            <a:off x="199176" y="114128"/>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9" name="圆角矩形 8"/>
          <p:cNvSpPr/>
          <p:nvPr/>
        </p:nvSpPr>
        <p:spPr>
          <a:xfrm>
            <a:off x="4161576" y="257908"/>
            <a:ext cx="7951961"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使用</a:t>
            </a: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SPI </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方式启动需要考虑的问题</a:t>
            </a:r>
          </a:p>
        </p:txBody>
      </p:sp>
    </p:spTree>
    <p:extLst>
      <p:ext uri="{BB962C8B-B14F-4D97-AF65-F5344CB8AC3E}">
        <p14:creationId xmlns:p14="http://schemas.microsoft.com/office/powerpoint/2010/main" val="14391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65963" y="1551987"/>
            <a:ext cx="10837000" cy="1077218"/>
          </a:xfrm>
          <a:prstGeom prst="rect">
            <a:avLst/>
          </a:prstGeom>
        </p:spPr>
        <p:txBody>
          <a:bodyPr wrap="square">
            <a:spAutoFit/>
          </a:bodyPr>
          <a:lstStyle/>
          <a:p>
            <a:endParaRPr lang="en-US" altLang="zh-CN" sz="1600" dirty="0"/>
          </a:p>
          <a:p>
            <a:r>
              <a:rPr lang="en-US" altLang="zh-CN" sz="1600" dirty="0" smtClean="0"/>
              <a:t>	AC6102_V1</a:t>
            </a:r>
            <a:r>
              <a:rPr lang="zh-CN" altLang="en-US" sz="1600" dirty="0" smtClean="0"/>
              <a:t>上通过硬件的方式设置</a:t>
            </a:r>
            <a:r>
              <a:rPr lang="en-US" altLang="zh-CN" sz="1600" dirty="0" smtClean="0"/>
              <a:t>FX3</a:t>
            </a:r>
            <a:r>
              <a:rPr lang="zh-CN" altLang="en-US" sz="1600" dirty="0" smtClean="0"/>
              <a:t>固定从</a:t>
            </a:r>
            <a:r>
              <a:rPr lang="en-US" altLang="zh-CN" sz="1600" dirty="0" smtClean="0"/>
              <a:t>IIC</a:t>
            </a:r>
            <a:r>
              <a:rPr lang="zh-CN" altLang="en-US" sz="1600" dirty="0"/>
              <a:t>引导</a:t>
            </a:r>
            <a:r>
              <a:rPr lang="zh-CN" altLang="en-US" sz="1600" dirty="0" smtClean="0"/>
              <a:t>，当从</a:t>
            </a:r>
            <a:r>
              <a:rPr lang="en-US" altLang="zh-CN" sz="1600" dirty="0" smtClean="0"/>
              <a:t>IIC</a:t>
            </a:r>
            <a:r>
              <a:rPr lang="zh-CN" altLang="en-US" sz="1600" dirty="0" smtClean="0"/>
              <a:t>中启动失败时，再回退到</a:t>
            </a:r>
            <a:r>
              <a:rPr lang="en-US" altLang="zh-CN" sz="1600" dirty="0" smtClean="0"/>
              <a:t>USB</a:t>
            </a:r>
            <a:r>
              <a:rPr lang="zh-CN" altLang="en-US" sz="1600" dirty="0" smtClean="0"/>
              <a:t>引导方式。</a:t>
            </a:r>
            <a:endParaRPr lang="en-US" altLang="zh-CN" sz="1600" dirty="0" smtClean="0"/>
          </a:p>
          <a:p>
            <a:r>
              <a:rPr lang="en-US" altLang="zh-CN" sz="1600" dirty="0"/>
              <a:t>	</a:t>
            </a:r>
            <a:r>
              <a:rPr lang="en-US" altLang="zh-CN" sz="1600" dirty="0" smtClean="0"/>
              <a:t>AC6102_V2</a:t>
            </a:r>
            <a:r>
              <a:rPr lang="zh-CN" altLang="en-US" sz="1600" dirty="0" smtClean="0"/>
              <a:t>上，为了支持用户评估使用各种引导方式引导</a:t>
            </a:r>
            <a:r>
              <a:rPr lang="en-US" altLang="zh-CN" sz="1600" dirty="0" smtClean="0"/>
              <a:t>FX3</a:t>
            </a:r>
            <a:r>
              <a:rPr lang="zh-CN" altLang="en-US" sz="1600" dirty="0" smtClean="0"/>
              <a:t>，则使用拨码开关的方式，让用户可以根据自己的需求通过设定不同的拨码开关组合来选择自己需要的启动模式。</a:t>
            </a:r>
            <a:endParaRPr lang="en-US" altLang="zh-CN" sz="1600" dirty="0"/>
          </a:p>
        </p:txBody>
      </p:sp>
      <p:pic>
        <p:nvPicPr>
          <p:cNvPr id="7" name="图片 6"/>
          <p:cNvPicPr/>
          <p:nvPr/>
        </p:nvPicPr>
        <p:blipFill>
          <a:blip r:embed="rId2"/>
          <a:stretch>
            <a:fillRect/>
          </a:stretch>
        </p:blipFill>
        <p:spPr>
          <a:xfrm>
            <a:off x="110323" y="3380449"/>
            <a:ext cx="2654300" cy="2421890"/>
          </a:xfrm>
          <a:prstGeom prst="rect">
            <a:avLst/>
          </a:prstGeom>
        </p:spPr>
      </p:pic>
      <p:sp>
        <p:nvSpPr>
          <p:cNvPr id="8" name="矩形 7"/>
          <p:cNvSpPr/>
          <p:nvPr/>
        </p:nvSpPr>
        <p:spPr>
          <a:xfrm>
            <a:off x="0" y="6084645"/>
            <a:ext cx="3292889" cy="646331"/>
          </a:xfrm>
          <a:prstGeom prst="rect">
            <a:avLst/>
          </a:prstGeom>
        </p:spPr>
        <p:txBody>
          <a:bodyPr wrap="none">
            <a:spAutoFit/>
          </a:bodyPr>
          <a:lstStyle/>
          <a:p>
            <a:r>
              <a:rPr lang="en-US" altLang="zh-CN" dirty="0" smtClean="0"/>
              <a:t>AC6102_V1</a:t>
            </a:r>
            <a:r>
              <a:rPr lang="zh-CN" altLang="en-US" dirty="0"/>
              <a:t> </a:t>
            </a:r>
            <a:r>
              <a:rPr lang="en-US" altLang="zh-CN" dirty="0" smtClean="0"/>
              <a:t>FX3</a:t>
            </a:r>
            <a:r>
              <a:rPr lang="zh-CN" altLang="en-US" dirty="0"/>
              <a:t>启动方</a:t>
            </a:r>
            <a:r>
              <a:rPr lang="zh-CN" altLang="en-US" dirty="0" smtClean="0"/>
              <a:t>式设置</a:t>
            </a:r>
            <a:endParaRPr lang="en-US" altLang="zh-CN" dirty="0" smtClean="0"/>
          </a:p>
          <a:p>
            <a:pPr algn="ctr"/>
            <a:r>
              <a:rPr lang="zh-CN" altLang="en-US" dirty="0" smtClean="0"/>
              <a:t>（</a:t>
            </a:r>
            <a:r>
              <a:rPr lang="zh-CN" altLang="en-US" dirty="0"/>
              <a:t>默认</a:t>
            </a:r>
            <a:r>
              <a:rPr lang="en-US" altLang="zh-CN" dirty="0" smtClean="0"/>
              <a:t>F1F</a:t>
            </a:r>
            <a:r>
              <a:rPr lang="zh-CN" altLang="en-US" dirty="0" smtClean="0"/>
              <a:t>）</a:t>
            </a:r>
            <a:endParaRPr lang="en-US" altLang="zh-CN" dirty="0"/>
          </a:p>
        </p:txBody>
      </p:sp>
      <p:pic>
        <p:nvPicPr>
          <p:cNvPr id="9" name="图片 8"/>
          <p:cNvPicPr>
            <a:picLocks noChangeAspect="1"/>
          </p:cNvPicPr>
          <p:nvPr/>
        </p:nvPicPr>
        <p:blipFill>
          <a:blip r:embed="rId3"/>
          <a:stretch>
            <a:fillRect/>
          </a:stretch>
        </p:blipFill>
        <p:spPr>
          <a:xfrm>
            <a:off x="3292889" y="3380449"/>
            <a:ext cx="4826765" cy="2421890"/>
          </a:xfrm>
          <a:prstGeom prst="rect">
            <a:avLst/>
          </a:prstGeom>
        </p:spPr>
      </p:pic>
      <p:sp>
        <p:nvSpPr>
          <p:cNvPr id="10" name="矩形 9"/>
          <p:cNvSpPr/>
          <p:nvPr/>
        </p:nvSpPr>
        <p:spPr>
          <a:xfrm>
            <a:off x="8360711" y="4642869"/>
            <a:ext cx="3416320" cy="369332"/>
          </a:xfrm>
          <a:prstGeom prst="rect">
            <a:avLst/>
          </a:prstGeom>
        </p:spPr>
        <p:txBody>
          <a:bodyPr wrap="none">
            <a:spAutoFit/>
          </a:bodyPr>
          <a:lstStyle/>
          <a:p>
            <a:r>
              <a:rPr lang="zh-CN" altLang="en-US" dirty="0" smtClean="0"/>
              <a:t>拨码开关状态与启动方式对应表</a:t>
            </a:r>
            <a:endParaRPr lang="en-US" altLang="zh-CN" dirty="0"/>
          </a:p>
        </p:txBody>
      </p:sp>
      <p:graphicFrame>
        <p:nvGraphicFramePr>
          <p:cNvPr id="11" name="表格 10"/>
          <p:cNvGraphicFramePr>
            <a:graphicFrameLocks noGrp="1"/>
          </p:cNvGraphicFramePr>
          <p:nvPr>
            <p:extLst>
              <p:ext uri="{D42A27DB-BD31-4B8C-83A1-F6EECF244321}">
                <p14:modId xmlns:p14="http://schemas.microsoft.com/office/powerpoint/2010/main" val="4144654848"/>
              </p:ext>
            </p:extLst>
          </p:nvPr>
        </p:nvGraphicFramePr>
        <p:xfrm>
          <a:off x="7780102" y="5252060"/>
          <a:ext cx="4242900" cy="1478915"/>
        </p:xfrm>
        <a:graphic>
          <a:graphicData uri="http://schemas.openxmlformats.org/drawingml/2006/table">
            <a:tbl>
              <a:tblPr firstRow="1" firstCol="1" bandRow="1">
                <a:tableStyleId>{5C22544A-7EE6-4342-B048-85BDC9FD1C3A}</a:tableStyleId>
              </a:tblPr>
              <a:tblGrid>
                <a:gridCol w="537520"/>
                <a:gridCol w="810727"/>
                <a:gridCol w="1735810"/>
                <a:gridCol w="1158843"/>
              </a:tblGrid>
              <a:tr h="186055">
                <a:tc>
                  <a:txBody>
                    <a:bodyPr/>
                    <a:lstStyle/>
                    <a:p>
                      <a:pPr algn="ctr">
                        <a:spcAft>
                          <a:spcPts val="0"/>
                        </a:spcAft>
                      </a:pPr>
                      <a:r>
                        <a:rPr lang="zh-CN" sz="900" kern="0" dirty="0">
                          <a:effectLst/>
                        </a:rPr>
                        <a:t>序号</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PMODE[2:0]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900" kern="0">
                          <a:effectLst/>
                        </a:rPr>
                        <a:t>引导位置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900" kern="0">
                          <a:effectLst/>
                        </a:rPr>
                        <a:t>拨码开关值（</a:t>
                      </a:r>
                      <a:r>
                        <a:rPr lang="en-US" sz="900" kern="0">
                          <a:effectLst/>
                        </a:rPr>
                        <a:t>1~6</a:t>
                      </a:r>
                      <a:r>
                        <a:rPr lang="zh-CN" sz="900" kern="0">
                          <a:effectLst/>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78435">
                <a:tc>
                  <a:txBody>
                    <a:bodyPr/>
                    <a:lstStyle/>
                    <a:p>
                      <a:pPr algn="ctr">
                        <a:spcAft>
                          <a:spcPts val="0"/>
                        </a:spcAft>
                      </a:pPr>
                      <a:r>
                        <a:rPr lang="en-US" sz="1200" kern="0">
                          <a:effectLst/>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F00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900" kern="0">
                          <a:effectLst/>
                        </a:rPr>
                        <a:t>同步</a:t>
                      </a:r>
                      <a:r>
                        <a:rPr lang="en-US" sz="900" kern="0">
                          <a:effectLst/>
                        </a:rPr>
                        <a:t> ADMUX </a:t>
                      </a:r>
                      <a:r>
                        <a:rPr lang="zh-CN" sz="900" kern="0">
                          <a:effectLst/>
                        </a:rPr>
                        <a:t>（</a:t>
                      </a:r>
                      <a:r>
                        <a:rPr lang="en-US" sz="900" kern="0">
                          <a:effectLst/>
                        </a:rPr>
                        <a:t>16 </a:t>
                      </a:r>
                      <a:r>
                        <a:rPr lang="zh-CN" sz="900" kern="0">
                          <a:effectLst/>
                        </a:rPr>
                        <a:t>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001010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86055">
                <a:tc>
                  <a:txBody>
                    <a:bodyPr/>
                    <a:lstStyle/>
                    <a:p>
                      <a:pPr algn="ctr">
                        <a:spcAft>
                          <a:spcPts val="0"/>
                        </a:spcAft>
                      </a:pPr>
                      <a:r>
                        <a:rPr lang="en-US" sz="1200" kern="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F01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900" kern="0" dirty="0">
                          <a:effectLst/>
                        </a:rPr>
                        <a:t>异步</a:t>
                      </a:r>
                      <a:r>
                        <a:rPr lang="en-US" sz="900" kern="0" dirty="0">
                          <a:effectLst/>
                        </a:rPr>
                        <a:t> ADMUX </a:t>
                      </a:r>
                      <a:r>
                        <a:rPr lang="zh-CN" sz="900" kern="0" dirty="0">
                          <a:effectLst/>
                        </a:rPr>
                        <a:t>（</a:t>
                      </a:r>
                      <a:r>
                        <a:rPr lang="en-US" sz="900" kern="0" dirty="0">
                          <a:effectLst/>
                        </a:rPr>
                        <a:t>16 </a:t>
                      </a:r>
                      <a:r>
                        <a:rPr lang="zh-CN" sz="900" kern="0" dirty="0">
                          <a:effectLst/>
                        </a:rPr>
                        <a:t>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001001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86055">
                <a:tc>
                  <a:txBody>
                    <a:bodyPr/>
                    <a:lstStyle/>
                    <a:p>
                      <a:pPr algn="ctr">
                        <a:spcAft>
                          <a:spcPts val="0"/>
                        </a:spcAft>
                      </a:pPr>
                      <a:r>
                        <a:rPr lang="en-US" sz="1200" kern="0">
                          <a:effectLst/>
                        </a:rPr>
                        <a:t>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F11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rPr>
                        <a:t>USB </a:t>
                      </a:r>
                      <a:r>
                        <a:rPr lang="zh-CN" sz="900" kern="0">
                          <a:effectLst/>
                        </a:rPr>
                        <a:t>引导</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000101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86055">
                <a:tc>
                  <a:txBody>
                    <a:bodyPr/>
                    <a:lstStyle/>
                    <a:p>
                      <a:pPr algn="ctr">
                        <a:spcAft>
                          <a:spcPts val="0"/>
                        </a:spcAft>
                      </a:pPr>
                      <a:r>
                        <a:rPr lang="en-US" sz="1200" kern="0">
                          <a:effectLst/>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F0F</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900" kern="0">
                          <a:effectLst/>
                        </a:rPr>
                        <a:t>异步</a:t>
                      </a:r>
                      <a:r>
                        <a:rPr lang="en-US" sz="900" kern="0">
                          <a:effectLst/>
                        </a:rPr>
                        <a:t> SRAM </a:t>
                      </a:r>
                      <a:r>
                        <a:rPr lang="zh-CN" sz="900" kern="0">
                          <a:effectLst/>
                        </a:rPr>
                        <a:t>（</a:t>
                      </a:r>
                      <a:r>
                        <a:rPr lang="en-US" sz="900" kern="0">
                          <a:effectLst/>
                        </a:rPr>
                        <a:t>16 </a:t>
                      </a:r>
                      <a:r>
                        <a:rPr lang="zh-CN" sz="900" kern="0">
                          <a:effectLst/>
                        </a:rPr>
                        <a:t>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001000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78435">
                <a:tc>
                  <a:txBody>
                    <a:bodyPr/>
                    <a:lstStyle/>
                    <a:p>
                      <a:pPr algn="ctr">
                        <a:spcAft>
                          <a:spcPts val="0"/>
                        </a:spcAft>
                      </a:pPr>
                      <a:r>
                        <a:rPr lang="en-US" sz="1200" kern="0">
                          <a:effectLst/>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F1F</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rPr>
                        <a:t>I</a:t>
                      </a:r>
                      <a:r>
                        <a:rPr lang="en-US" sz="700" kern="0">
                          <a:effectLst/>
                        </a:rPr>
                        <a:t>2</a:t>
                      </a:r>
                      <a:r>
                        <a:rPr lang="en-US" sz="900" kern="0">
                          <a:effectLst/>
                        </a:rPr>
                        <a:t>C</a:t>
                      </a:r>
                      <a:r>
                        <a:rPr lang="zh-CN" sz="900" kern="0">
                          <a:effectLst/>
                        </a:rPr>
                        <a:t>，如失败，则启用</a:t>
                      </a:r>
                      <a:r>
                        <a:rPr lang="en-US" sz="900" kern="0">
                          <a:effectLst/>
                        </a:rPr>
                        <a:t> USB </a:t>
                      </a:r>
                      <a:r>
                        <a:rPr lang="zh-CN" sz="900" kern="0">
                          <a:effectLst/>
                        </a:rPr>
                        <a:t>引导</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000100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86055">
                <a:tc>
                  <a:txBody>
                    <a:bodyPr/>
                    <a:lstStyle/>
                    <a:p>
                      <a:pPr algn="ctr">
                        <a:spcAft>
                          <a:spcPts val="0"/>
                        </a:spcAft>
                      </a:pPr>
                      <a:r>
                        <a:rPr lang="en-US" sz="1200" kern="0">
                          <a:effectLst/>
                        </a:rPr>
                        <a:t>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1FF</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900" kern="0">
                          <a:effectLst/>
                        </a:rPr>
                        <a:t>仅</a:t>
                      </a:r>
                      <a:r>
                        <a:rPr lang="en-US" sz="900" kern="0">
                          <a:effectLst/>
                        </a:rPr>
                        <a:t> I</a:t>
                      </a:r>
                      <a:r>
                        <a:rPr lang="en-US" sz="700" kern="0">
                          <a:effectLst/>
                        </a:rPr>
                        <a:t>2</a:t>
                      </a:r>
                      <a:r>
                        <a:rPr lang="en-US" sz="900" kern="0">
                          <a:effectLst/>
                        </a:rPr>
                        <a:t>C</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010000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78435">
                <a:tc>
                  <a:txBody>
                    <a:bodyPr/>
                    <a:lstStyle/>
                    <a:p>
                      <a:pPr algn="ctr">
                        <a:spcAft>
                          <a:spcPts val="0"/>
                        </a:spcAft>
                      </a:pPr>
                      <a:r>
                        <a:rPr lang="en-US" sz="1200" kern="0">
                          <a:effectLst/>
                        </a:rPr>
                        <a:t>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a:effectLst/>
                        </a:rPr>
                        <a:t>0F1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rPr>
                        <a:t>SPI</a:t>
                      </a:r>
                      <a:r>
                        <a:rPr lang="zh-CN" sz="900" kern="0">
                          <a:effectLst/>
                        </a:rPr>
                        <a:t>，如失败，则启用</a:t>
                      </a:r>
                      <a:r>
                        <a:rPr lang="en-US" sz="900" kern="0">
                          <a:effectLst/>
                        </a:rPr>
                        <a:t> USB </a:t>
                      </a:r>
                      <a:r>
                        <a:rPr lang="zh-CN" sz="900" kern="0">
                          <a:effectLst/>
                        </a:rPr>
                        <a:t>引导</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900" kern="0" dirty="0">
                          <a:effectLst/>
                        </a:rPr>
                        <a:t>100001</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2" name="矩形 11"/>
          <p:cNvSpPr/>
          <p:nvPr/>
        </p:nvSpPr>
        <p:spPr>
          <a:xfrm>
            <a:off x="4124262" y="6237044"/>
            <a:ext cx="3292889" cy="646331"/>
          </a:xfrm>
          <a:prstGeom prst="rect">
            <a:avLst/>
          </a:prstGeom>
        </p:spPr>
        <p:txBody>
          <a:bodyPr wrap="none">
            <a:spAutoFit/>
          </a:bodyPr>
          <a:lstStyle/>
          <a:p>
            <a:r>
              <a:rPr lang="en-US" altLang="zh-CN" dirty="0" smtClean="0"/>
              <a:t>AC6102_V2</a:t>
            </a:r>
            <a:r>
              <a:rPr lang="zh-CN" altLang="en-US" dirty="0" smtClean="0"/>
              <a:t> </a:t>
            </a:r>
            <a:r>
              <a:rPr lang="en-US" altLang="zh-CN" dirty="0" smtClean="0"/>
              <a:t>FX3</a:t>
            </a:r>
            <a:r>
              <a:rPr lang="zh-CN" altLang="en-US" dirty="0"/>
              <a:t>启动方</a:t>
            </a:r>
            <a:r>
              <a:rPr lang="zh-CN" altLang="en-US" dirty="0" smtClean="0"/>
              <a:t>式设置</a:t>
            </a:r>
            <a:endParaRPr lang="en-US" altLang="zh-CN" dirty="0" smtClean="0"/>
          </a:p>
          <a:p>
            <a:pPr algn="ctr"/>
            <a:r>
              <a:rPr lang="zh-CN" altLang="en-US" dirty="0" smtClean="0"/>
              <a:t>（通过拨码开关选择）</a:t>
            </a:r>
            <a:endParaRPr lang="en-US" altLang="zh-CN" dirty="0"/>
          </a:p>
        </p:txBody>
      </p:sp>
      <p:pic>
        <p:nvPicPr>
          <p:cNvPr id="13" name="图片 12"/>
          <p:cNvPicPr>
            <a:picLocks noChangeAspect="1"/>
          </p:cNvPicPr>
          <p:nvPr/>
        </p:nvPicPr>
        <p:blipFill>
          <a:blip r:embed="rId4"/>
          <a:stretch>
            <a:fillRect/>
          </a:stretch>
        </p:blipFill>
        <p:spPr>
          <a:xfrm>
            <a:off x="8730919" y="2790907"/>
            <a:ext cx="2672044" cy="1885006"/>
          </a:xfrm>
          <a:prstGeom prst="rect">
            <a:avLst/>
          </a:prstGeom>
        </p:spPr>
      </p:pic>
      <p:sp>
        <p:nvSpPr>
          <p:cNvPr id="14" name="圆角矩形 13"/>
          <p:cNvSpPr/>
          <p:nvPr/>
        </p:nvSpPr>
        <p:spPr>
          <a:xfrm>
            <a:off x="8519310" y="0"/>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5" name="圆角矩形 14"/>
          <p:cNvSpPr/>
          <p:nvPr/>
        </p:nvSpPr>
        <p:spPr>
          <a:xfrm>
            <a:off x="801436" y="448318"/>
            <a:ext cx="7318218"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AC6102</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上</a:t>
            </a: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启动方式的设置</a:t>
            </a:r>
          </a:p>
        </p:txBody>
      </p:sp>
    </p:spTree>
    <p:extLst>
      <p:ext uri="{BB962C8B-B14F-4D97-AF65-F5344CB8AC3E}">
        <p14:creationId xmlns:p14="http://schemas.microsoft.com/office/powerpoint/2010/main" val="12102244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565963" y="2418437"/>
            <a:ext cx="10913831" cy="1569660"/>
          </a:xfrm>
          <a:prstGeom prst="rect">
            <a:avLst/>
          </a:prstGeom>
        </p:spPr>
        <p:txBody>
          <a:bodyPr wrap="square">
            <a:spAutoFit/>
          </a:bodyPr>
          <a:lstStyle/>
          <a:p>
            <a:r>
              <a:rPr lang="en-US" altLang="zh-CN" sz="1600" dirty="0" smtClean="0"/>
              <a:t>	</a:t>
            </a:r>
            <a:r>
              <a:rPr lang="zh-CN" altLang="en-US" sz="1600" dirty="0" smtClean="0"/>
              <a:t>当</a:t>
            </a:r>
            <a:r>
              <a:rPr lang="en-US" altLang="zh-CN" sz="1600" dirty="0" smtClean="0"/>
              <a:t>FX3</a:t>
            </a:r>
            <a:r>
              <a:rPr lang="zh-CN" altLang="en-US" sz="1600" dirty="0" smtClean="0"/>
              <a:t>的启动方式一旦确定后，以后每次上电或复位，芯片都会使用对应的方式去引导。例如对于</a:t>
            </a:r>
            <a:r>
              <a:rPr lang="en-US" altLang="zh-CN" sz="1600" dirty="0" smtClean="0"/>
              <a:t>AC6102_V1</a:t>
            </a:r>
            <a:r>
              <a:rPr lang="zh-CN" altLang="en-US" sz="1600" dirty="0" smtClean="0"/>
              <a:t>，每次都从</a:t>
            </a:r>
            <a:r>
              <a:rPr lang="en-US" altLang="zh-CN" sz="1600" dirty="0" smtClean="0"/>
              <a:t>IIC</a:t>
            </a:r>
            <a:r>
              <a:rPr lang="zh-CN" altLang="en-US" sz="1600" dirty="0" smtClean="0"/>
              <a:t>接口的</a:t>
            </a:r>
            <a:r>
              <a:rPr lang="en-US" altLang="zh-CN" sz="1600" dirty="0" smtClean="0"/>
              <a:t>EEPRORM</a:t>
            </a:r>
            <a:r>
              <a:rPr lang="zh-CN" altLang="en-US" sz="1600" dirty="0" smtClean="0"/>
              <a:t>存储器中引导，那么，当我们需要重新烧写</a:t>
            </a:r>
            <a:r>
              <a:rPr lang="en-US" altLang="zh-CN" sz="1600" dirty="0" smtClean="0"/>
              <a:t>EEPROM</a:t>
            </a:r>
            <a:r>
              <a:rPr lang="zh-CN" altLang="en-US" sz="1600" dirty="0" smtClean="0"/>
              <a:t>中的固件时，</a:t>
            </a:r>
            <a:r>
              <a:rPr lang="en-US" altLang="zh-CN" sz="1600" dirty="0" smtClean="0"/>
              <a:t>FX3</a:t>
            </a:r>
            <a:r>
              <a:rPr lang="zh-CN" altLang="en-US" sz="1600" dirty="0" smtClean="0"/>
              <a:t>必须要求先从</a:t>
            </a:r>
            <a:r>
              <a:rPr lang="en-US" altLang="zh-CN" sz="1600" dirty="0" smtClean="0"/>
              <a:t>USB</a:t>
            </a:r>
            <a:r>
              <a:rPr lang="zh-CN" altLang="en-US" sz="1600" dirty="0" smtClean="0"/>
              <a:t>模式引导，然后才能进行</a:t>
            </a:r>
            <a:r>
              <a:rPr lang="en-US" altLang="zh-CN" sz="1600" dirty="0" smtClean="0"/>
              <a:t>EEPROM</a:t>
            </a:r>
            <a:r>
              <a:rPr lang="zh-CN" altLang="en-US" sz="1600" dirty="0" smtClean="0"/>
              <a:t>存储器的烧写。而正常情况下</a:t>
            </a:r>
            <a:r>
              <a:rPr lang="en-US" altLang="zh-CN" sz="1600" dirty="0" smtClean="0"/>
              <a:t>EEPROM</a:t>
            </a:r>
            <a:r>
              <a:rPr lang="zh-CN" altLang="en-US" sz="1600" dirty="0" smtClean="0"/>
              <a:t>中已经存在了有效的固件数据，</a:t>
            </a:r>
            <a:r>
              <a:rPr lang="en-US" altLang="zh-CN" sz="1600" dirty="0" smtClean="0"/>
              <a:t>FX3</a:t>
            </a:r>
            <a:r>
              <a:rPr lang="zh-CN" altLang="en-US" sz="1600" dirty="0" smtClean="0"/>
              <a:t>上电后会成功从</a:t>
            </a:r>
            <a:r>
              <a:rPr lang="en-US" altLang="zh-CN" sz="1600" dirty="0" smtClean="0"/>
              <a:t>IIC</a:t>
            </a:r>
            <a:r>
              <a:rPr lang="zh-CN" altLang="en-US" sz="1600" dirty="0" smtClean="0"/>
              <a:t>引导，因而无法进入</a:t>
            </a:r>
            <a:r>
              <a:rPr lang="en-US" altLang="zh-CN" sz="1600" dirty="0" smtClean="0"/>
              <a:t>USB</a:t>
            </a:r>
            <a:r>
              <a:rPr lang="zh-CN" altLang="en-US" sz="1600" dirty="0" smtClean="0"/>
              <a:t>引导模式。所以如果需要对</a:t>
            </a:r>
            <a:r>
              <a:rPr lang="en-US" altLang="zh-CN" sz="1600" dirty="0" smtClean="0"/>
              <a:t>EEPROM</a:t>
            </a:r>
            <a:r>
              <a:rPr lang="zh-CN" altLang="en-US" sz="1600" dirty="0" smtClean="0"/>
              <a:t>存储器重新烧写固件，要么先将</a:t>
            </a:r>
            <a:r>
              <a:rPr lang="en-US" altLang="zh-CN" sz="1600" dirty="0" smtClean="0"/>
              <a:t>FX3</a:t>
            </a:r>
            <a:r>
              <a:rPr lang="zh-CN" altLang="en-US" sz="1600" dirty="0" smtClean="0"/>
              <a:t>的启动方式切换回使用</a:t>
            </a:r>
            <a:r>
              <a:rPr lang="en-US" altLang="zh-CN" sz="1600" dirty="0" smtClean="0"/>
              <a:t>USB</a:t>
            </a:r>
            <a:r>
              <a:rPr lang="zh-CN" altLang="en-US" sz="1600" dirty="0" smtClean="0"/>
              <a:t>引导，要么破坏</a:t>
            </a:r>
            <a:r>
              <a:rPr lang="en-US" altLang="zh-CN" sz="1600" dirty="0" smtClean="0"/>
              <a:t>FX3</a:t>
            </a:r>
            <a:r>
              <a:rPr lang="zh-CN" altLang="en-US" sz="1600" dirty="0" smtClean="0"/>
              <a:t>从</a:t>
            </a:r>
            <a:r>
              <a:rPr lang="en-US" altLang="zh-CN" sz="1600" dirty="0" smtClean="0"/>
              <a:t>EEPROM</a:t>
            </a:r>
            <a:r>
              <a:rPr lang="zh-CN" altLang="en-US" sz="1600" dirty="0" smtClean="0"/>
              <a:t>中引导的过程。对于</a:t>
            </a:r>
            <a:r>
              <a:rPr lang="en-US" altLang="zh-CN" sz="1600" dirty="0" smtClean="0"/>
              <a:t>AC6102_V1</a:t>
            </a:r>
            <a:r>
              <a:rPr lang="zh-CN" altLang="en-US" sz="1600" dirty="0" smtClean="0"/>
              <a:t>，由于启动方式是固定的从</a:t>
            </a:r>
            <a:r>
              <a:rPr lang="en-US" altLang="zh-CN" sz="1600" dirty="0" smtClean="0"/>
              <a:t>IIC</a:t>
            </a:r>
            <a:r>
              <a:rPr lang="zh-CN" altLang="en-US" sz="1600" dirty="0" smtClean="0"/>
              <a:t>引导，没法更换，因此可以采用破坏</a:t>
            </a:r>
            <a:r>
              <a:rPr lang="en-US" altLang="zh-CN" sz="1600" dirty="0" smtClean="0"/>
              <a:t>FX3</a:t>
            </a:r>
            <a:r>
              <a:rPr lang="zh-CN" altLang="en-US" sz="1600" dirty="0" smtClean="0"/>
              <a:t>从</a:t>
            </a:r>
            <a:r>
              <a:rPr lang="en-US" altLang="zh-CN" sz="1600" dirty="0" smtClean="0"/>
              <a:t>EEPROM</a:t>
            </a:r>
            <a:r>
              <a:rPr lang="zh-CN" altLang="en-US" sz="1600" dirty="0" smtClean="0"/>
              <a:t>中引导的过程的方式，让</a:t>
            </a:r>
            <a:r>
              <a:rPr lang="en-US" altLang="zh-CN" sz="1600" dirty="0" smtClean="0"/>
              <a:t>FX3</a:t>
            </a:r>
            <a:r>
              <a:rPr lang="zh-CN" altLang="en-US" sz="1600" dirty="0" smtClean="0"/>
              <a:t>从</a:t>
            </a:r>
            <a:r>
              <a:rPr lang="en-US" altLang="zh-CN" sz="1600" dirty="0" smtClean="0"/>
              <a:t>EEPROM</a:t>
            </a:r>
            <a:r>
              <a:rPr lang="zh-CN" altLang="en-US" sz="1600" dirty="0" smtClean="0"/>
              <a:t>中引导失败，然后自动回退到使用</a:t>
            </a:r>
            <a:r>
              <a:rPr lang="en-US" altLang="zh-CN" sz="1600" dirty="0" smtClean="0"/>
              <a:t>USB</a:t>
            </a:r>
            <a:r>
              <a:rPr lang="zh-CN" altLang="en-US" sz="1600" dirty="0" smtClean="0"/>
              <a:t>引导。</a:t>
            </a:r>
            <a:endParaRPr lang="en-US" altLang="zh-CN" sz="1600" dirty="0" smtClean="0"/>
          </a:p>
        </p:txBody>
      </p:sp>
      <p:sp>
        <p:nvSpPr>
          <p:cNvPr id="8" name="矩形 7"/>
          <p:cNvSpPr/>
          <p:nvPr/>
        </p:nvSpPr>
        <p:spPr>
          <a:xfrm>
            <a:off x="752252" y="4117717"/>
            <a:ext cx="10541251" cy="1477328"/>
          </a:xfrm>
          <a:prstGeom prst="rect">
            <a:avLst/>
          </a:prstGeom>
        </p:spPr>
        <p:txBody>
          <a:bodyPr wrap="square">
            <a:spAutoFit/>
          </a:bodyPr>
          <a:lstStyle/>
          <a:p>
            <a:pPr indent="266700" algn="just">
              <a:spcAft>
                <a:spcPts val="0"/>
              </a:spcAft>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AC6102_V1</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开</a:t>
            </a:r>
            <a:r>
              <a:rPr lang="zh-CN" altLang="zh-CN" kern="100" dirty="0">
                <a:latin typeface="Calibri" panose="020F0502020204030204" pitchFamily="34" charset="0"/>
                <a:ea typeface="宋体" panose="02010600030101010101" pitchFamily="2" charset="-122"/>
                <a:cs typeface="Times New Roman" panose="02020603050405020304" pitchFamily="18" charset="0"/>
              </a:rPr>
              <a:t>发板上</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，如</a:t>
            </a:r>
            <a:r>
              <a:rPr lang="zh-CN" altLang="zh-CN" kern="100" dirty="0">
                <a:latin typeface="Calibri" panose="020F0502020204030204" pitchFamily="34" charset="0"/>
                <a:ea typeface="宋体" panose="02010600030101010101" pitchFamily="2" charset="-122"/>
                <a:cs typeface="Times New Roman" panose="02020603050405020304" pitchFamily="18" charset="0"/>
              </a:rPr>
              <a:t>果需</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要</a:t>
            </a:r>
            <a:r>
              <a:rPr lang="zh-CN" altLang="en-US" kern="100" dirty="0">
                <a:latin typeface="Calibri" panose="020F0502020204030204" pitchFamily="34" charset="0"/>
                <a:ea typeface="宋体" panose="02010600030101010101" pitchFamily="2" charset="-122"/>
                <a:cs typeface="Times New Roman" panose="02020603050405020304" pitchFamily="18" charset="0"/>
              </a:rPr>
              <a:t>合</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理破坏</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FX3</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从</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IIC</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中引导的过程，</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旁</a:t>
            </a:r>
            <a:r>
              <a:rPr lang="zh-CN" altLang="zh-CN" kern="100" dirty="0">
                <a:latin typeface="Calibri" panose="020F0502020204030204" pitchFamily="34" charset="0"/>
                <a:ea typeface="宋体" panose="02010600030101010101" pitchFamily="2" charset="-122"/>
                <a:cs typeface="Times New Roman" panose="02020603050405020304" pitchFamily="18" charset="0"/>
              </a:rPr>
              <a:t>路掉</a:t>
            </a:r>
            <a:r>
              <a:rPr lang="en-US" altLang="zh-CN" kern="100" dirty="0">
                <a:latin typeface="Calibri" panose="020F0502020204030204" pitchFamily="34" charset="0"/>
                <a:ea typeface="宋体" panose="02010600030101010101" pitchFamily="2" charset="-122"/>
                <a:cs typeface="Times New Roman" panose="02020603050405020304" pitchFamily="18" charset="0"/>
              </a:rPr>
              <a:t>IIC</a:t>
            </a:r>
            <a:r>
              <a:rPr lang="zh-CN" altLang="zh-CN" kern="100" dirty="0">
                <a:latin typeface="Calibri" panose="020F0502020204030204" pitchFamily="34" charset="0"/>
                <a:ea typeface="宋体" panose="02010600030101010101" pitchFamily="2" charset="-122"/>
                <a:cs typeface="Times New Roman" panose="02020603050405020304" pitchFamily="18" charset="0"/>
              </a:rPr>
              <a:t>，让</a:t>
            </a:r>
            <a:r>
              <a:rPr lang="en-US" altLang="zh-CN" kern="100" dirty="0">
                <a:latin typeface="Calibri" panose="020F0502020204030204" pitchFamily="34" charset="0"/>
                <a:ea typeface="宋体" panose="02010600030101010101" pitchFamily="2" charset="-122"/>
                <a:cs typeface="Times New Roman" panose="02020603050405020304" pitchFamily="18" charset="0"/>
              </a:rPr>
              <a:t>CYUSB3014</a:t>
            </a:r>
            <a:r>
              <a:rPr lang="zh-CN" altLang="zh-CN" kern="100" dirty="0">
                <a:latin typeface="Calibri" panose="020F0502020204030204" pitchFamily="34" charset="0"/>
                <a:ea typeface="宋体" panose="02010600030101010101" pitchFamily="2" charset="-122"/>
                <a:cs typeface="Times New Roman" panose="02020603050405020304" pitchFamily="18" charset="0"/>
              </a:rPr>
              <a:t>恢复到使用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RAM</a:t>
            </a:r>
            <a:r>
              <a:rPr lang="zh-CN" altLang="zh-CN" kern="100" dirty="0">
                <a:latin typeface="Calibri" panose="020F0502020204030204" pitchFamily="34" charset="0"/>
                <a:ea typeface="宋体" panose="02010600030101010101" pitchFamily="2" charset="-122"/>
                <a:cs typeface="Times New Roman" panose="02020603050405020304" pitchFamily="18" charset="0"/>
              </a:rPr>
              <a:t>方式启动，可以在开发板上电时，按下</a:t>
            </a:r>
            <a:r>
              <a:rPr lang="en-US" altLang="zh-CN" kern="100" dirty="0">
                <a:latin typeface="Calibri" panose="020F0502020204030204" pitchFamily="34" charset="0"/>
                <a:ea typeface="宋体" panose="02010600030101010101" pitchFamily="2" charset="-122"/>
                <a:cs typeface="Times New Roman" panose="02020603050405020304" pitchFamily="18" charset="0"/>
              </a:rPr>
              <a:t>S9</a:t>
            </a:r>
            <a:r>
              <a:rPr lang="zh-CN" altLang="zh-CN" kern="100" dirty="0">
                <a:latin typeface="Calibri" panose="020F0502020204030204" pitchFamily="34" charset="0"/>
                <a:ea typeface="宋体" panose="02010600030101010101" pitchFamily="2" charset="-122"/>
                <a:cs typeface="Times New Roman" panose="02020603050405020304" pitchFamily="18" charset="0"/>
              </a:rPr>
              <a:t>即可。只要</a:t>
            </a:r>
            <a:r>
              <a:rPr lang="en-US" altLang="zh-CN" kern="100" dirty="0">
                <a:latin typeface="Calibri" panose="020F0502020204030204" pitchFamily="34" charset="0"/>
                <a:ea typeface="宋体" panose="02010600030101010101" pitchFamily="2" charset="-122"/>
                <a:cs typeface="Times New Roman" panose="02020603050405020304" pitchFamily="18" charset="0"/>
              </a:rPr>
              <a:t>PC</a:t>
            </a:r>
            <a:r>
              <a:rPr lang="zh-CN" altLang="zh-CN" kern="100" dirty="0">
                <a:latin typeface="Calibri" panose="020F0502020204030204" pitchFamily="34" charset="0"/>
                <a:ea typeface="宋体" panose="02010600030101010101" pitchFamily="2" charset="-122"/>
                <a:cs typeface="Times New Roman" panose="02020603050405020304" pitchFamily="18" charset="0"/>
              </a:rPr>
              <a:t>端软件识别出</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bootloader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后，即可释放</a:t>
            </a:r>
            <a:r>
              <a:rPr lang="en-US" altLang="zh-CN" kern="100" dirty="0">
                <a:latin typeface="Calibri" panose="020F0502020204030204" pitchFamily="34" charset="0"/>
                <a:ea typeface="宋体" panose="02010600030101010101" pitchFamily="2" charset="-122"/>
                <a:cs typeface="Times New Roman" panose="02020603050405020304" pitchFamily="18" charset="0"/>
              </a:rPr>
              <a:t>S9</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此时即可成功切换到</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USB</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引导方式，对</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EEPROM</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重新烧写。如果想擦除</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EEPROM</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中的数据，也很简单，随意创建一个文本文件，里面写上少量无关的字符，如“</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hello</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”，然后保存或修改后缀名为</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a:t>
            </a:r>
            <a:r>
              <a:rPr lang="en-US" altLang="zh-CN" kern="100" dirty="0" err="1" smtClean="0">
                <a:latin typeface="Calibri" panose="020F0502020204030204" pitchFamily="34" charset="0"/>
                <a:ea typeface="宋体" panose="02010600030101010101" pitchFamily="2" charset="-122"/>
                <a:cs typeface="Times New Roman" panose="02020603050405020304" pitchFamily="18" charset="0"/>
              </a:rPr>
              <a:t>img</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格式，再烧写到</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EEPROM</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中，即可完成</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EEPROM</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存储器的擦除。</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矩形 9"/>
          <p:cNvSpPr/>
          <p:nvPr/>
        </p:nvSpPr>
        <p:spPr>
          <a:xfrm>
            <a:off x="861712" y="5727538"/>
            <a:ext cx="10541251" cy="369332"/>
          </a:xfrm>
          <a:prstGeom prst="rect">
            <a:avLst/>
          </a:prstGeom>
        </p:spPr>
        <p:txBody>
          <a:bodyPr wrap="square">
            <a:spAutoFit/>
          </a:bodyPr>
          <a:lstStyle/>
          <a:p>
            <a:pPr indent="266700" algn="just">
              <a:spcAft>
                <a:spcPts val="0"/>
              </a:spcAft>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AC6102_V2</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开</a:t>
            </a:r>
            <a:r>
              <a:rPr lang="zh-CN" altLang="zh-CN" kern="100" dirty="0">
                <a:latin typeface="Calibri" panose="020F0502020204030204" pitchFamily="34" charset="0"/>
                <a:ea typeface="宋体" panose="02010600030101010101" pitchFamily="2" charset="-122"/>
                <a:cs typeface="Times New Roman" panose="02020603050405020304" pitchFamily="18" charset="0"/>
              </a:rPr>
              <a:t>发</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板，</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可以使用拨码开关直接切换回</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USB</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引导方式。</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圆角矩形 10"/>
          <p:cNvSpPr/>
          <p:nvPr/>
        </p:nvSpPr>
        <p:spPr>
          <a:xfrm>
            <a:off x="199176" y="114128"/>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2" name="圆角矩形 11"/>
          <p:cNvSpPr/>
          <p:nvPr/>
        </p:nvSpPr>
        <p:spPr>
          <a:xfrm>
            <a:off x="5946617" y="717559"/>
            <a:ext cx="4727420" cy="788268"/>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关于</a:t>
            </a:r>
            <a:r>
              <a:rPr lang="en-US" altLang="zh-CN" sz="28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EEPROM</a:t>
            </a:r>
            <a:r>
              <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和</a:t>
            </a:r>
            <a:r>
              <a:rPr lang="en-US" altLang="zh-CN" sz="28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SPI FLASH</a:t>
            </a:r>
            <a:r>
              <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存储器中固件擦除的问</a:t>
            </a:r>
            <a:r>
              <a:rPr lang="zh-CN" altLang="en-US" sz="28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题</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184760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圆角矩形 8"/>
          <p:cNvSpPr/>
          <p:nvPr/>
        </p:nvSpPr>
        <p:spPr>
          <a:xfrm>
            <a:off x="8519310" y="0"/>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1" name="圆角矩形 10"/>
          <p:cNvSpPr/>
          <p:nvPr/>
        </p:nvSpPr>
        <p:spPr>
          <a:xfrm>
            <a:off x="434567" y="810457"/>
            <a:ext cx="8175279"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AC6102</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上</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配置</a:t>
            </a: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FPGA</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功能的支持</a:t>
            </a:r>
          </a:p>
        </p:txBody>
      </p:sp>
      <p:sp>
        <p:nvSpPr>
          <p:cNvPr id="2" name="矩形 1"/>
          <p:cNvSpPr/>
          <p:nvPr/>
        </p:nvSpPr>
        <p:spPr>
          <a:xfrm>
            <a:off x="1146772" y="2108217"/>
            <a:ext cx="8468008" cy="1200329"/>
          </a:xfrm>
          <a:prstGeom prst="rect">
            <a:avLst/>
          </a:prstGeom>
        </p:spPr>
        <p:txBody>
          <a:bodyPr wrap="square">
            <a:spAutoFit/>
          </a:bodyPr>
          <a:lstStyle/>
          <a:p>
            <a:r>
              <a:rPr lang="en-US" altLang="zh-CN"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在 </a:t>
            </a:r>
            <a:r>
              <a:rPr lang="en-US" altLang="zh-CN" dirty="0">
                <a:latin typeface="ArialMT"/>
              </a:rPr>
              <a:t>FX3 </a:t>
            </a:r>
            <a:r>
              <a:rPr lang="zh-CN" altLang="en-US" dirty="0">
                <a:latin typeface="SimSun" panose="02010600030101010101" pitchFamily="2" charset="-122"/>
                <a:ea typeface="SimSun" panose="02010600030101010101" pitchFamily="2" charset="-122"/>
              </a:rPr>
              <a:t>连接到 </a:t>
            </a:r>
            <a:r>
              <a:rPr lang="en-US" altLang="zh-CN" dirty="0">
                <a:latin typeface="ArialMT"/>
              </a:rPr>
              <a:t>FPGA </a:t>
            </a:r>
            <a:r>
              <a:rPr lang="zh-CN" altLang="en-US" dirty="0">
                <a:latin typeface="SimSun" panose="02010600030101010101" pitchFamily="2" charset="-122"/>
                <a:ea typeface="SimSun" panose="02010600030101010101" pitchFamily="2" charset="-122"/>
              </a:rPr>
              <a:t>的应用中，可能会先通过 </a:t>
            </a:r>
            <a:r>
              <a:rPr lang="en-US" altLang="zh-CN" dirty="0">
                <a:latin typeface="ArialMT"/>
              </a:rPr>
              <a:t>FX3 </a:t>
            </a:r>
            <a:r>
              <a:rPr lang="zh-CN" altLang="en-US" dirty="0">
                <a:latin typeface="SimSun" panose="02010600030101010101" pitchFamily="2" charset="-122"/>
                <a:ea typeface="SimSun" panose="02010600030101010101" pitchFamily="2" charset="-122"/>
              </a:rPr>
              <a:t>加载 </a:t>
            </a:r>
            <a:r>
              <a:rPr lang="en-US" altLang="zh-CN" dirty="0">
                <a:latin typeface="ArialMT"/>
              </a:rPr>
              <a:t>FPGA </a:t>
            </a:r>
            <a:r>
              <a:rPr lang="zh-CN" altLang="en-US" dirty="0" smtClean="0">
                <a:latin typeface="ArialMT"/>
              </a:rPr>
              <a:t>配置</a:t>
            </a:r>
            <a:r>
              <a:rPr lang="zh-CN" altLang="en-US" dirty="0" smtClean="0">
                <a:latin typeface="SimSun" panose="02010600030101010101" pitchFamily="2" charset="-122"/>
                <a:ea typeface="SimSun" panose="02010600030101010101" pitchFamily="2" charset="-122"/>
              </a:rPr>
              <a:t>文</a:t>
            </a:r>
            <a:r>
              <a:rPr lang="zh-CN" altLang="en-US" dirty="0">
                <a:latin typeface="SimSun" panose="02010600030101010101" pitchFamily="2" charset="-122"/>
                <a:ea typeface="SimSun" panose="02010600030101010101" pitchFamily="2" charset="-122"/>
              </a:rPr>
              <a:t>件。此时，该 </a:t>
            </a:r>
            <a:r>
              <a:rPr lang="en-US" altLang="zh-CN" dirty="0">
                <a:latin typeface="ArialMT"/>
              </a:rPr>
              <a:t>FPGA </a:t>
            </a:r>
            <a:r>
              <a:rPr lang="zh-CN" altLang="en-US" dirty="0">
                <a:latin typeface="SimSun" panose="02010600030101010101" pitchFamily="2" charset="-122"/>
                <a:ea typeface="SimSun" panose="02010600030101010101" pitchFamily="2" charset="-122"/>
              </a:rPr>
              <a:t>配置文件可以通过 </a:t>
            </a:r>
            <a:r>
              <a:rPr lang="en-US" altLang="zh-CN" dirty="0">
                <a:latin typeface="ArialMT"/>
              </a:rPr>
              <a:t>FX3 </a:t>
            </a:r>
            <a:r>
              <a:rPr lang="zh-CN" altLang="en-US" dirty="0">
                <a:latin typeface="SimSun" panose="02010600030101010101" pitchFamily="2" charset="-122"/>
                <a:ea typeface="SimSun" panose="02010600030101010101" pitchFamily="2" charset="-122"/>
              </a:rPr>
              <a:t>从一个 </a:t>
            </a:r>
            <a:r>
              <a:rPr lang="en-US" altLang="zh-CN" dirty="0" smtClean="0">
                <a:latin typeface="ArialMT"/>
              </a:rPr>
              <a:t>USB</a:t>
            </a:r>
            <a:r>
              <a:rPr lang="zh-CN" altLang="en-US" dirty="0" smtClean="0">
                <a:latin typeface="SimSun" panose="02010600030101010101" pitchFamily="2" charset="-122"/>
                <a:ea typeface="SimSun" panose="02010600030101010101" pitchFamily="2" charset="-122"/>
              </a:rPr>
              <a:t>主</a:t>
            </a:r>
            <a:r>
              <a:rPr lang="zh-CN" altLang="en-US" dirty="0">
                <a:latin typeface="SimSun" panose="02010600030101010101" pitchFamily="2" charset="-122"/>
                <a:ea typeface="SimSun" panose="02010600030101010101" pitchFamily="2" charset="-122"/>
              </a:rPr>
              <a:t>机传送到 </a:t>
            </a:r>
            <a:r>
              <a:rPr lang="en-US" altLang="zh-CN" dirty="0">
                <a:latin typeface="ArialMT"/>
              </a:rPr>
              <a:t>FPGA</a:t>
            </a:r>
            <a:r>
              <a:rPr lang="zh-CN" altLang="en-US" dirty="0">
                <a:latin typeface="SimSun" panose="02010600030101010101" pitchFamily="2" charset="-122"/>
                <a:ea typeface="SimSun" panose="02010600030101010101" pitchFamily="2" charset="-122"/>
              </a:rPr>
              <a:t>。这样可以节省一个 </a:t>
            </a:r>
            <a:r>
              <a:rPr lang="en-US" altLang="zh-CN" dirty="0">
                <a:latin typeface="ArialMT"/>
              </a:rPr>
              <a:t>FPGA </a:t>
            </a:r>
            <a:r>
              <a:rPr lang="zh-CN" altLang="en-US" dirty="0">
                <a:latin typeface="SimSun" panose="02010600030101010101" pitchFamily="2" charset="-122"/>
                <a:ea typeface="SimSun" panose="02010600030101010101" pitchFamily="2" charset="-122"/>
              </a:rPr>
              <a:t>启动存储器，并且能够通过 </a:t>
            </a:r>
            <a:r>
              <a:rPr lang="en-US" altLang="zh-CN" dirty="0">
                <a:latin typeface="ArialMT"/>
              </a:rPr>
              <a:t>PC </a:t>
            </a:r>
            <a:r>
              <a:rPr lang="zh-CN" altLang="en-US" dirty="0">
                <a:latin typeface="SimSun" panose="02010600030101010101" pitchFamily="2" charset="-122"/>
                <a:ea typeface="SimSun" panose="02010600030101010101" pitchFamily="2" charset="-122"/>
              </a:rPr>
              <a:t>对 </a:t>
            </a:r>
            <a:r>
              <a:rPr lang="en-US" altLang="zh-CN" dirty="0">
                <a:latin typeface="ArialMT"/>
              </a:rPr>
              <a:t>FPGA </a:t>
            </a:r>
            <a:r>
              <a:rPr lang="zh-CN" altLang="en-US" dirty="0">
                <a:latin typeface="SimSun" panose="02010600030101010101" pitchFamily="2" charset="-122"/>
                <a:ea typeface="SimSun" panose="02010600030101010101" pitchFamily="2" charset="-122"/>
              </a:rPr>
              <a:t>进行重新配置（包括更新操作）</a:t>
            </a:r>
            <a:r>
              <a:rPr lang="zh-CN" altLang="en-US" dirty="0"/>
              <a:t> </a:t>
            </a:r>
            <a:br>
              <a:rPr lang="zh-CN" altLang="en-US" dirty="0"/>
            </a:br>
            <a:endParaRPr lang="zh-CN" altLang="en-US" dirty="0"/>
          </a:p>
        </p:txBody>
      </p:sp>
      <p:sp>
        <p:nvSpPr>
          <p:cNvPr id="12" name="矩形 11"/>
          <p:cNvSpPr/>
          <p:nvPr/>
        </p:nvSpPr>
        <p:spPr>
          <a:xfrm>
            <a:off x="1318788" y="3307958"/>
            <a:ext cx="8468008" cy="369332"/>
          </a:xfrm>
          <a:prstGeom prst="rect">
            <a:avLst/>
          </a:prstGeom>
        </p:spPr>
        <p:txBody>
          <a:bodyPr wrap="square">
            <a:spAutoFit/>
          </a:bodyPr>
          <a:lstStyle/>
          <a:p>
            <a:r>
              <a:rPr lang="zh-CN" altLang="en-US" dirty="0" smtClean="0"/>
              <a:t>对于</a:t>
            </a:r>
            <a:r>
              <a:rPr lang="en-US" altLang="zh-CN" dirty="0" smtClean="0"/>
              <a:t>Intel </a:t>
            </a:r>
            <a:r>
              <a:rPr lang="zh-CN" altLang="en-US" dirty="0" smtClean="0"/>
              <a:t>的</a:t>
            </a:r>
            <a:r>
              <a:rPr lang="en-US" altLang="zh-CN" dirty="0" smtClean="0"/>
              <a:t>Cyclone IV E FPGA</a:t>
            </a:r>
            <a:r>
              <a:rPr lang="zh-CN" altLang="en-US" dirty="0" smtClean="0"/>
              <a:t>，支持使用</a:t>
            </a:r>
            <a:r>
              <a:rPr lang="en-US" altLang="zh-CN" dirty="0" smtClean="0"/>
              <a:t>PS</a:t>
            </a:r>
            <a:r>
              <a:rPr lang="zh-CN" altLang="en-US" dirty="0" smtClean="0"/>
              <a:t>的方式对其进行配置。</a:t>
            </a:r>
            <a:endParaRPr lang="zh-CN" altLang="en-US" dirty="0"/>
          </a:p>
        </p:txBody>
      </p:sp>
      <p:sp>
        <p:nvSpPr>
          <p:cNvPr id="7" name="矩形 6"/>
          <p:cNvSpPr/>
          <p:nvPr/>
        </p:nvSpPr>
        <p:spPr>
          <a:xfrm>
            <a:off x="4237022" y="4751530"/>
            <a:ext cx="7823702" cy="2031325"/>
          </a:xfrm>
          <a:prstGeom prst="rect">
            <a:avLst/>
          </a:prstGeom>
        </p:spPr>
        <p:txBody>
          <a:bodyPr wrap="square">
            <a:spAutoFit/>
          </a:bodyPr>
          <a:lstStyle/>
          <a:p>
            <a:r>
              <a:rPr lang="en-US" altLang="zh-CN" dirty="0" smtClean="0">
                <a:latin typeface="Calibri" panose="020F0502020204030204" pitchFamily="34" charset="0"/>
                <a:ea typeface="宋体" panose="02010600030101010101" pitchFamily="2" charset="-122"/>
                <a:cs typeface="Times New Roman" panose="02020603050405020304" pitchFamily="18" charset="0"/>
              </a:rPr>
              <a:t>	PS</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模式下，可以</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由</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Intel</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的</a:t>
            </a:r>
            <a:r>
              <a:rPr lang="zh-CN" altLang="zh-CN" dirty="0">
                <a:latin typeface="Calibri" panose="020F0502020204030204" pitchFamily="34" charset="0"/>
                <a:ea typeface="宋体" panose="02010600030101010101" pitchFamily="2" charset="-122"/>
                <a:cs typeface="Times New Roman" panose="02020603050405020304" pitchFamily="18" charset="0"/>
              </a:rPr>
              <a:t>下载电缆</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Intel</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的</a:t>
            </a:r>
            <a:r>
              <a:rPr lang="en-US" altLang="zh-CN" dirty="0">
                <a:latin typeface="Calibri" panose="020F0502020204030204" pitchFamily="34" charset="0"/>
                <a:ea typeface="宋体" panose="02010600030101010101" pitchFamily="2" charset="-122"/>
                <a:cs typeface="Times New Roman" panose="02020603050405020304" pitchFamily="18" charset="0"/>
              </a:rPr>
              <a:t>EPC</a:t>
            </a:r>
            <a:r>
              <a:rPr lang="zh-CN" altLang="zh-CN" dirty="0">
                <a:latin typeface="Calibri" panose="020F0502020204030204" pitchFamily="34" charset="0"/>
                <a:ea typeface="宋体" panose="02010600030101010101" pitchFamily="2" charset="-122"/>
                <a:cs typeface="Times New Roman" panose="02020603050405020304" pitchFamily="18" charset="0"/>
              </a:rPr>
              <a:t>系列配置芯片，或是智能主机（微处理器或</a:t>
            </a:r>
            <a:r>
              <a:rPr lang="en-US" altLang="zh-CN" dirty="0">
                <a:latin typeface="Calibri" panose="020F0502020204030204" pitchFamily="34" charset="0"/>
                <a:ea typeface="宋体" panose="02010600030101010101" pitchFamily="2" charset="-122"/>
                <a:cs typeface="Times New Roman" panose="02020603050405020304" pitchFamily="18" charset="0"/>
              </a:rPr>
              <a:t>CPLD)</a:t>
            </a:r>
            <a:r>
              <a:rPr lang="zh-CN" altLang="zh-CN" dirty="0">
                <a:latin typeface="Calibri" panose="020F0502020204030204" pitchFamily="34" charset="0"/>
                <a:ea typeface="宋体" panose="02010600030101010101" pitchFamily="2" charset="-122"/>
                <a:cs typeface="Times New Roman" panose="02020603050405020304" pitchFamily="18" charset="0"/>
              </a:rPr>
              <a:t>来配置。在</a:t>
            </a:r>
            <a:r>
              <a:rPr lang="en-US" altLang="zh-CN" dirty="0">
                <a:latin typeface="Calibri" panose="020F0502020204030204" pitchFamily="34" charset="0"/>
                <a:ea typeface="宋体" panose="02010600030101010101" pitchFamily="2" charset="-122"/>
                <a:cs typeface="Times New Roman" panose="02020603050405020304" pitchFamily="18" charset="0"/>
              </a:rPr>
              <a:t>PS</a:t>
            </a:r>
            <a:r>
              <a:rPr lang="zh-CN" altLang="zh-CN" dirty="0">
                <a:latin typeface="Calibri" panose="020F0502020204030204" pitchFamily="34" charset="0"/>
                <a:ea typeface="宋体" panose="02010600030101010101" pitchFamily="2" charset="-122"/>
                <a:cs typeface="Times New Roman" panose="02020603050405020304" pitchFamily="18" charset="0"/>
              </a:rPr>
              <a:t>配置时，</a:t>
            </a:r>
            <a:r>
              <a:rPr lang="en-US" altLang="zh-CN" dirty="0">
                <a:latin typeface="Calibri" panose="020F0502020204030204" pitchFamily="34" charset="0"/>
                <a:ea typeface="宋体" panose="02010600030101010101" pitchFamily="2" charset="-122"/>
                <a:cs typeface="Times New Roman" panose="02020603050405020304" pitchFamily="18" charset="0"/>
              </a:rPr>
              <a:t>FPGA</a:t>
            </a:r>
            <a:r>
              <a:rPr lang="zh-CN" altLang="zh-CN" dirty="0">
                <a:latin typeface="Calibri" panose="020F0502020204030204" pitchFamily="34" charset="0"/>
                <a:ea typeface="宋体" panose="02010600030101010101" pitchFamily="2" charset="-122"/>
                <a:cs typeface="Times New Roman" panose="02020603050405020304" pitchFamily="18" charset="0"/>
              </a:rPr>
              <a:t>配置数据从存储器（可</a:t>
            </a:r>
            <a:r>
              <a:rPr lang="zh-CN" altLang="zh-CN" dirty="0">
                <a:ea typeface="Calibri" panose="020F0502020204030204" pitchFamily="34" charset="0"/>
                <a:cs typeface="Times New Roman" panose="02020603050405020304" pitchFamily="18" charset="0"/>
              </a:rPr>
              <a:t> </a:t>
            </a:r>
            <a:r>
              <a:rPr lang="zh-CN" altLang="zh-CN" dirty="0">
                <a:latin typeface="Calibri" panose="020F0502020204030204" pitchFamily="34" charset="0"/>
                <a:ea typeface="宋体" panose="02010600030101010101" pitchFamily="2" charset="-122"/>
                <a:cs typeface="Times New Roman" panose="02020603050405020304" pitchFamily="18" charset="0"/>
              </a:rPr>
              <a:t>以是</a:t>
            </a:r>
            <a:r>
              <a:rPr lang="en-US" altLang="zh-CN" dirty="0">
                <a:latin typeface="Calibri" panose="020F0502020204030204" pitchFamily="34" charset="0"/>
                <a:ea typeface="宋体" panose="02010600030101010101" pitchFamily="2" charset="-122"/>
                <a:cs typeface="Times New Roman" panose="02020603050405020304" pitchFamily="18" charset="0"/>
              </a:rPr>
              <a:t>EPC</a:t>
            </a:r>
            <a:r>
              <a:rPr lang="zh-CN" altLang="zh-CN" dirty="0">
                <a:latin typeface="Calibri" panose="020F0502020204030204" pitchFamily="34" charset="0"/>
                <a:ea typeface="宋体" panose="02010600030101010101" pitchFamily="2" charset="-122"/>
                <a:cs typeface="Times New Roman" panose="02020603050405020304" pitchFamily="18" charset="0"/>
              </a:rPr>
              <a:t>系列配置器件或其它</a:t>
            </a:r>
            <a:r>
              <a:rPr lang="en-US" altLang="zh-CN" dirty="0">
                <a:latin typeface="Calibri" panose="020F0502020204030204" pitchFamily="34" charset="0"/>
                <a:ea typeface="宋体" panose="02010600030101010101" pitchFamily="2" charset="-122"/>
                <a:cs typeface="Times New Roman" panose="02020603050405020304" pitchFamily="18" charset="0"/>
              </a:rPr>
              <a:t>Flash</a:t>
            </a:r>
            <a:r>
              <a:rPr lang="zh-CN" altLang="zh-CN" dirty="0">
                <a:latin typeface="Calibri" panose="020F0502020204030204" pitchFamily="34" charset="0"/>
                <a:ea typeface="宋体" panose="02010600030101010101" pitchFamily="2" charset="-122"/>
                <a:cs typeface="Times New Roman" panose="02020603050405020304" pitchFamily="18" charset="0"/>
              </a:rPr>
              <a:t>器件）中读出，写人到</a:t>
            </a:r>
            <a:r>
              <a:rPr lang="en-US" altLang="zh-CN" dirty="0">
                <a:latin typeface="Calibri" panose="020F0502020204030204" pitchFamily="34" charset="0"/>
                <a:ea typeface="宋体" panose="02010600030101010101" pitchFamily="2" charset="-122"/>
                <a:cs typeface="Times New Roman" panose="02020603050405020304" pitchFamily="18" charset="0"/>
              </a:rPr>
              <a:t>FPGA</a:t>
            </a:r>
            <a:r>
              <a:rPr lang="zh-CN" altLang="zh-CN" dirty="0">
                <a:latin typeface="Calibri" panose="020F0502020204030204" pitchFamily="34" charset="0"/>
                <a:ea typeface="宋体" panose="02010600030101010101" pitchFamily="2" charset="-122"/>
                <a:cs typeface="Times New Roman" panose="02020603050405020304" pitchFamily="18" charset="0"/>
              </a:rPr>
              <a:t>的</a:t>
            </a:r>
            <a:r>
              <a:rPr lang="en-US" altLang="zh-CN" dirty="0">
                <a:latin typeface="Calibri" panose="020F0502020204030204" pitchFamily="34" charset="0"/>
                <a:ea typeface="宋体" panose="02010600030101010101" pitchFamily="2" charset="-122"/>
                <a:cs typeface="Times New Roman" panose="02020603050405020304" pitchFamily="18" charset="0"/>
              </a:rPr>
              <a:t>DATA0</a:t>
            </a:r>
            <a:r>
              <a:rPr lang="zh-CN" altLang="zh-CN" dirty="0">
                <a:latin typeface="Calibri" panose="020F0502020204030204" pitchFamily="34" charset="0"/>
                <a:ea typeface="宋体" panose="02010600030101010101" pitchFamily="2" charset="-122"/>
                <a:cs typeface="Times New Roman" panose="02020603050405020304" pitchFamily="18" charset="0"/>
              </a:rPr>
              <a:t>接口上。数据由</a:t>
            </a:r>
            <a:r>
              <a:rPr lang="en-US" altLang="zh-CN" dirty="0">
                <a:latin typeface="Calibri" panose="020F0502020204030204" pitchFamily="34" charset="0"/>
                <a:ea typeface="宋体" panose="02010600030101010101" pitchFamily="2" charset="-122"/>
                <a:cs typeface="Times New Roman" panose="02020603050405020304" pitchFamily="18" charset="0"/>
              </a:rPr>
              <a:t>DCLK</a:t>
            </a:r>
            <a:r>
              <a:rPr lang="zh-CN" altLang="zh-CN" dirty="0">
                <a:latin typeface="Calibri" panose="020F0502020204030204" pitchFamily="34" charset="0"/>
                <a:ea typeface="宋体" panose="02010600030101010101" pitchFamily="2" charset="-122"/>
                <a:cs typeface="Times New Roman" panose="02020603050405020304" pitchFamily="18" charset="0"/>
              </a:rPr>
              <a:t>时钟信号引脚的上升沿打入</a:t>
            </a:r>
            <a:r>
              <a:rPr lang="en-US" altLang="zh-CN" dirty="0">
                <a:latin typeface="Calibri" panose="020F0502020204030204" pitchFamily="34" charset="0"/>
                <a:ea typeface="宋体" panose="02010600030101010101" pitchFamily="2" charset="-122"/>
                <a:cs typeface="Times New Roman" panose="02020603050405020304" pitchFamily="18" charset="0"/>
              </a:rPr>
              <a:t>FPGA,</a:t>
            </a:r>
            <a:r>
              <a:rPr lang="zh-CN" altLang="zh-CN" dirty="0">
                <a:latin typeface="Calibri" panose="020F0502020204030204" pitchFamily="34" charset="0"/>
                <a:ea typeface="宋体" panose="02010600030101010101" pitchFamily="2" charset="-122"/>
                <a:cs typeface="Times New Roman" panose="02020603050405020304" pitchFamily="18" charset="0"/>
              </a:rPr>
              <a:t>每个</a:t>
            </a:r>
            <a:r>
              <a:rPr lang="en-US" altLang="zh-CN" dirty="0">
                <a:latin typeface="Calibri" panose="020F0502020204030204" pitchFamily="34" charset="0"/>
                <a:ea typeface="宋体" panose="02010600030101010101" pitchFamily="2" charset="-122"/>
                <a:cs typeface="Times New Roman" panose="02020603050405020304" pitchFamily="18" charset="0"/>
              </a:rPr>
              <a:t>DCLK</a:t>
            </a:r>
            <a:r>
              <a:rPr lang="zh-CN" altLang="zh-CN" dirty="0">
                <a:latin typeface="Calibri" panose="020F0502020204030204" pitchFamily="34" charset="0"/>
                <a:ea typeface="宋体" panose="02010600030101010101" pitchFamily="2" charset="-122"/>
                <a:cs typeface="Times New Roman" panose="02020603050405020304" pitchFamily="18" charset="0"/>
              </a:rPr>
              <a:t>时钟周期输人</a:t>
            </a:r>
            <a:r>
              <a:rPr lang="en-US" altLang="zh-CN" dirty="0">
                <a:latin typeface="Calibri" panose="020F0502020204030204" pitchFamily="34" charset="0"/>
                <a:ea typeface="宋体" panose="02010600030101010101" pitchFamily="2" charset="-122"/>
                <a:cs typeface="Times New Roman" panose="02020603050405020304" pitchFamily="18" charset="0"/>
              </a:rPr>
              <a:t>1</a:t>
            </a:r>
            <a:r>
              <a:rPr lang="zh-CN" altLang="zh-CN" dirty="0">
                <a:latin typeface="Calibri" panose="020F0502020204030204" pitchFamily="34" charset="0"/>
                <a:ea typeface="宋体" panose="02010600030101010101" pitchFamily="2" charset="-122"/>
                <a:cs typeface="Times New Roman" panose="02020603050405020304" pitchFamily="18" charset="0"/>
              </a:rPr>
              <a:t>位数据</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左图</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为</a:t>
            </a:r>
            <a:r>
              <a:rPr lang="en-US" altLang="zh-CN" dirty="0">
                <a:latin typeface="Calibri" panose="020F0502020204030204" pitchFamily="34" charset="0"/>
                <a:ea typeface="宋体" panose="02010600030101010101" pitchFamily="2" charset="-122"/>
                <a:cs typeface="Times New Roman" panose="02020603050405020304" pitchFamily="18" charset="0"/>
              </a:rPr>
              <a:t>PS</a:t>
            </a:r>
            <a:r>
              <a:rPr lang="zh-CN" altLang="zh-CN" dirty="0">
                <a:latin typeface="Calibri" panose="020F0502020204030204" pitchFamily="34" charset="0"/>
                <a:ea typeface="宋体" panose="02010600030101010101" pitchFamily="2" charset="-122"/>
                <a:cs typeface="Times New Roman" panose="02020603050405020304" pitchFamily="18" charset="0"/>
              </a:rPr>
              <a:t>配置方式时的应用电路，该模式下用一个外部的主机如</a:t>
            </a:r>
            <a:r>
              <a:rPr lang="en-US" altLang="zh-CN" dirty="0">
                <a:latin typeface="Calibri" panose="020F0502020204030204" pitchFamily="34" charset="0"/>
                <a:ea typeface="宋体" panose="02010600030101010101" pitchFamily="2" charset="-122"/>
                <a:cs typeface="Times New Roman" panose="02020603050405020304" pitchFamily="18" charset="0"/>
              </a:rPr>
              <a:t>MCU</a:t>
            </a:r>
            <a:r>
              <a:rPr lang="zh-CN" altLang="zh-CN" dirty="0">
                <a:latin typeface="Calibri" panose="020F0502020204030204" pitchFamily="34" charset="0"/>
                <a:ea typeface="宋体" panose="02010600030101010101" pitchFamily="2" charset="-122"/>
                <a:cs typeface="Times New Roman" panose="02020603050405020304" pitchFamily="18" charset="0"/>
              </a:rPr>
              <a:t>或者</a:t>
            </a:r>
            <a:r>
              <a:rPr lang="en-US" altLang="zh-CN" dirty="0">
                <a:latin typeface="Calibri" panose="020F0502020204030204" pitchFamily="34" charset="0"/>
                <a:ea typeface="宋体" panose="02010600030101010101" pitchFamily="2" charset="-122"/>
                <a:cs typeface="Times New Roman" panose="02020603050405020304" pitchFamily="18" charset="0"/>
              </a:rPr>
              <a:t>CPLD</a:t>
            </a:r>
            <a:r>
              <a:rPr lang="zh-CN" altLang="zh-CN" dirty="0">
                <a:latin typeface="Calibri" panose="020F0502020204030204" pitchFamily="34" charset="0"/>
                <a:ea typeface="宋体" panose="02010600030101010101" pitchFamily="2" charset="-122"/>
                <a:cs typeface="Times New Roman" panose="02020603050405020304" pitchFamily="18" charset="0"/>
              </a:rPr>
              <a:t>配合存储器实现</a:t>
            </a:r>
            <a:r>
              <a:rPr lang="zh-CN" altLang="zh-CN"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（本段内容参加</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《FPGA</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自学笔记</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设计与验证</a:t>
            </a:r>
            <a:r>
              <a:rPr lang="en-US" altLang="zh-CN" dirty="0" smtClean="0">
                <a:latin typeface="Calibri" panose="020F0502020204030204" pitchFamily="34" charset="0"/>
                <a:ea typeface="宋体" panose="02010600030101010101" pitchFamily="2" charset="-122"/>
                <a:cs typeface="Times New Roman" panose="02020603050405020304" pitchFamily="18" charset="0"/>
              </a:rPr>
              <a:t>》1.1.3</a:t>
            </a:r>
            <a:r>
              <a:rPr lang="zh-CN" altLang="en-US" dirty="0" smtClean="0">
                <a:latin typeface="Calibri" panose="020F0502020204030204" pitchFamily="34" charset="0"/>
                <a:ea typeface="宋体" panose="02010600030101010101" pitchFamily="2" charset="-122"/>
                <a:cs typeface="Times New Roman" panose="02020603050405020304" pitchFamily="18" charset="0"/>
              </a:rPr>
              <a:t>小节内容。）</a:t>
            </a:r>
            <a:endParaRPr lang="zh-CN" altLang="en-US" dirty="0"/>
          </a:p>
        </p:txBody>
      </p:sp>
      <p:sp>
        <p:nvSpPr>
          <p:cNvPr id="13" name="矩形 12"/>
          <p:cNvSpPr/>
          <p:nvPr/>
        </p:nvSpPr>
        <p:spPr>
          <a:xfrm>
            <a:off x="4237022" y="4068174"/>
            <a:ext cx="3799438" cy="523220"/>
          </a:xfrm>
          <a:prstGeom prst="rect">
            <a:avLst/>
          </a:prstGeom>
        </p:spPr>
        <p:txBody>
          <a:bodyPr wrap="square">
            <a:spAutoFit/>
          </a:bodyPr>
          <a:lstStyle/>
          <a:p>
            <a:r>
              <a:rPr lang="zh-CN" altLang="en-US" sz="2800" dirty="0" smtClean="0"/>
              <a:t>什么是</a:t>
            </a:r>
            <a:r>
              <a:rPr lang="en-US" altLang="zh-CN" sz="2800" dirty="0" smtClean="0"/>
              <a:t>PS</a:t>
            </a:r>
            <a:r>
              <a:rPr lang="zh-CN" altLang="en-US" sz="2800" dirty="0" smtClean="0"/>
              <a:t>配置方式？</a:t>
            </a:r>
            <a:endParaRPr lang="zh-CN" altLang="en-US" sz="2800" dirty="0"/>
          </a:p>
        </p:txBody>
      </p:sp>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bwMode="auto">
          <a:xfrm>
            <a:off x="0" y="4751530"/>
            <a:ext cx="4276625" cy="1990843"/>
          </a:xfrm>
          <a:prstGeom prst="rect">
            <a:avLst/>
          </a:prstGeom>
          <a:noFill/>
          <a:ln>
            <a:noFill/>
          </a:ln>
        </p:spPr>
      </p:pic>
    </p:spTree>
    <p:extLst>
      <p:ext uri="{BB962C8B-B14F-4D97-AF65-F5344CB8AC3E}">
        <p14:creationId xmlns:p14="http://schemas.microsoft.com/office/powerpoint/2010/main" val="18454541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圆角矩形 8"/>
          <p:cNvSpPr/>
          <p:nvPr/>
        </p:nvSpPr>
        <p:spPr>
          <a:xfrm>
            <a:off x="63374" y="85433"/>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1" name="圆角矩形 10"/>
          <p:cNvSpPr/>
          <p:nvPr/>
        </p:nvSpPr>
        <p:spPr>
          <a:xfrm>
            <a:off x="1656784" y="1002887"/>
            <a:ext cx="9089679"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AC6102_V2</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上</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配置</a:t>
            </a: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FPGA</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功能的支持</a:t>
            </a:r>
          </a:p>
        </p:txBody>
      </p:sp>
      <p:sp>
        <p:nvSpPr>
          <p:cNvPr id="2" name="矩形 1"/>
          <p:cNvSpPr/>
          <p:nvPr/>
        </p:nvSpPr>
        <p:spPr>
          <a:xfrm>
            <a:off x="1339913" y="2142646"/>
            <a:ext cx="9406550" cy="1754326"/>
          </a:xfrm>
          <a:prstGeom prst="rect">
            <a:avLst/>
          </a:prstGeom>
        </p:spPr>
        <p:txBody>
          <a:bodyPr wrap="square">
            <a:spAutoFit/>
          </a:bodyPr>
          <a:lstStyle/>
          <a:p>
            <a:r>
              <a:rPr lang="en-US" altLang="zh-CN" dirty="0" smtClean="0">
                <a:latin typeface="SimSun" panose="02010600030101010101" pitchFamily="2" charset="-122"/>
                <a:ea typeface="SimSun" panose="02010600030101010101" pitchFamily="2" charset="-122"/>
              </a:rPr>
              <a:t>	FX3</a:t>
            </a:r>
            <a:r>
              <a:rPr lang="zh-CN" altLang="en-US" dirty="0" smtClean="0">
                <a:latin typeface="SimSun" panose="02010600030101010101" pitchFamily="2" charset="-122"/>
                <a:ea typeface="SimSun" panose="02010600030101010101" pitchFamily="2" charset="-122"/>
              </a:rPr>
              <a:t>上的</a:t>
            </a:r>
            <a:r>
              <a:rPr lang="en-US" altLang="zh-CN" dirty="0" smtClean="0">
                <a:latin typeface="SimSun" panose="02010600030101010101" pitchFamily="2" charset="-122"/>
                <a:ea typeface="SimSun" panose="02010600030101010101" pitchFamily="2" charset="-122"/>
              </a:rPr>
              <a:t>ARM9 CPU</a:t>
            </a:r>
            <a:r>
              <a:rPr lang="zh-CN" altLang="en-US" dirty="0" smtClean="0">
                <a:latin typeface="SimSun" panose="02010600030101010101" pitchFamily="2" charset="-122"/>
                <a:ea typeface="SimSun" panose="02010600030101010101" pitchFamily="2" charset="-122"/>
              </a:rPr>
              <a:t>本身就是一个功能强大的主机，因此可以使用</a:t>
            </a:r>
            <a:r>
              <a:rPr lang="en-US" altLang="zh-CN" dirty="0" smtClean="0">
                <a:latin typeface="SimSun" panose="02010600030101010101" pitchFamily="2" charset="-122"/>
                <a:ea typeface="SimSun" panose="02010600030101010101" pitchFamily="2" charset="-122"/>
              </a:rPr>
              <a:t>FX3</a:t>
            </a:r>
            <a:r>
              <a:rPr lang="zh-CN" altLang="en-US" dirty="0" smtClean="0">
                <a:latin typeface="SimSun" panose="02010600030101010101" pitchFamily="2" charset="-122"/>
                <a:ea typeface="SimSun" panose="02010600030101010101" pitchFamily="2" charset="-122"/>
              </a:rPr>
              <a:t>上的</a:t>
            </a:r>
            <a:r>
              <a:rPr lang="en-US" altLang="zh-CN" dirty="0" smtClean="0">
                <a:latin typeface="SimSun" panose="02010600030101010101" pitchFamily="2" charset="-122"/>
                <a:ea typeface="SimSun" panose="02010600030101010101" pitchFamily="2" charset="-122"/>
              </a:rPr>
              <a:t>CPU</a:t>
            </a:r>
            <a:r>
              <a:rPr lang="zh-CN" altLang="en-US" dirty="0" smtClean="0">
                <a:latin typeface="SimSun" panose="02010600030101010101" pitchFamily="2" charset="-122"/>
                <a:ea typeface="SimSun" panose="02010600030101010101" pitchFamily="2" charset="-122"/>
              </a:rPr>
              <a:t>以及</a:t>
            </a:r>
            <a:r>
              <a:rPr lang="en-US" altLang="zh-CN" dirty="0" smtClean="0">
                <a:latin typeface="SimSun" panose="02010600030101010101" pitchFamily="2" charset="-122"/>
                <a:ea typeface="SimSun" panose="02010600030101010101" pitchFamily="2" charset="-122"/>
              </a:rPr>
              <a:t>IO</a:t>
            </a:r>
            <a:r>
              <a:rPr lang="zh-CN" altLang="en-US" dirty="0" smtClean="0">
                <a:latin typeface="SimSun" panose="02010600030101010101" pitchFamily="2" charset="-122"/>
                <a:ea typeface="SimSun" panose="02010600030101010101" pitchFamily="2" charset="-122"/>
              </a:rPr>
              <a:t>模拟</a:t>
            </a:r>
            <a:r>
              <a:rPr lang="en-US" altLang="zh-CN" dirty="0" smtClean="0">
                <a:latin typeface="SimSun" panose="02010600030101010101" pitchFamily="2" charset="-122"/>
                <a:ea typeface="SimSun" panose="02010600030101010101" pitchFamily="2" charset="-122"/>
              </a:rPr>
              <a:t>PS</a:t>
            </a:r>
            <a:r>
              <a:rPr lang="zh-CN" altLang="en-US" dirty="0" smtClean="0">
                <a:latin typeface="SimSun" panose="02010600030101010101" pitchFamily="2" charset="-122"/>
                <a:ea typeface="SimSun" panose="02010600030101010101" pitchFamily="2" charset="-122"/>
              </a:rPr>
              <a:t>配置时序，完成对</a:t>
            </a:r>
            <a:r>
              <a:rPr lang="en-US" altLang="zh-CN" dirty="0" smtClean="0">
                <a:latin typeface="SimSun" panose="02010600030101010101" pitchFamily="2" charset="-122"/>
                <a:ea typeface="SimSun" panose="02010600030101010101" pitchFamily="2" charset="-122"/>
              </a:rPr>
              <a:t>FPGA</a:t>
            </a:r>
            <a:r>
              <a:rPr lang="zh-CN" altLang="en-US" dirty="0" smtClean="0">
                <a:latin typeface="SimSun" panose="02010600030101010101" pitchFamily="2" charset="-122"/>
                <a:ea typeface="SimSun" panose="02010600030101010101" pitchFamily="2" charset="-122"/>
              </a:rPr>
              <a:t>的配置。参照</a:t>
            </a:r>
            <a:r>
              <a:rPr lang="en-US" altLang="zh-CN" dirty="0" smtClean="0">
                <a:latin typeface="SimSun" panose="02010600030101010101" pitchFamily="2" charset="-122"/>
                <a:ea typeface="SimSun" panose="02010600030101010101" pitchFamily="2" charset="-122"/>
              </a:rPr>
              <a:t>Cypress</a:t>
            </a:r>
            <a:r>
              <a:rPr lang="zh-CN" altLang="en-US" dirty="0" smtClean="0">
                <a:latin typeface="SimSun" panose="02010600030101010101" pitchFamily="2" charset="-122"/>
                <a:ea typeface="SimSun" panose="02010600030101010101" pitchFamily="2" charset="-122"/>
              </a:rPr>
              <a:t>官方提供的</a:t>
            </a:r>
            <a:r>
              <a:rPr lang="en-US" altLang="zh-CN" dirty="0" smtClean="0">
                <a:latin typeface="SimSun" panose="02010600030101010101" pitchFamily="2" charset="-122"/>
                <a:ea typeface="SimSun" panose="02010600030101010101" pitchFamily="2" charset="-122"/>
              </a:rPr>
              <a:t>FX3</a:t>
            </a:r>
            <a:r>
              <a:rPr lang="zh-CN" altLang="en-US" dirty="0" smtClean="0">
                <a:latin typeface="SimSun" panose="02010600030101010101" pitchFamily="2" charset="-122"/>
                <a:ea typeface="SimSun" panose="02010600030101010101" pitchFamily="2" charset="-122"/>
              </a:rPr>
              <a:t>配置</a:t>
            </a:r>
            <a:r>
              <a:rPr lang="en-US" altLang="zh-CN" dirty="0" smtClean="0">
                <a:latin typeface="SimSun" panose="02010600030101010101" pitchFamily="2" charset="-122"/>
                <a:ea typeface="SimSun" panose="02010600030101010101" pitchFamily="2" charset="-122"/>
              </a:rPr>
              <a:t>FPGA</a:t>
            </a:r>
            <a:r>
              <a:rPr lang="zh-CN" altLang="en-US" dirty="0" smtClean="0">
                <a:latin typeface="SimSun" panose="02010600030101010101" pitchFamily="2" charset="-122"/>
                <a:ea typeface="SimSun" panose="02010600030101010101" pitchFamily="2" charset="-122"/>
              </a:rPr>
              <a:t>方案，在</a:t>
            </a:r>
            <a:r>
              <a:rPr lang="en-US" altLang="zh-CN" dirty="0" smtClean="0">
                <a:latin typeface="SimSun" panose="02010600030101010101" pitchFamily="2" charset="-122"/>
                <a:ea typeface="SimSun" panose="02010600030101010101" pitchFamily="2" charset="-122"/>
              </a:rPr>
              <a:t>AC6102_V2</a:t>
            </a:r>
            <a:r>
              <a:rPr lang="zh-CN" altLang="en-US" dirty="0" smtClean="0">
                <a:latin typeface="SimSun" panose="02010600030101010101" pitchFamily="2" charset="-122"/>
                <a:ea typeface="SimSun" panose="02010600030101010101" pitchFamily="2" charset="-122"/>
              </a:rPr>
              <a:t>板上，也将</a:t>
            </a:r>
            <a:r>
              <a:rPr lang="en-US" altLang="zh-CN" dirty="0" smtClean="0">
                <a:latin typeface="SimSun" panose="02010600030101010101" pitchFamily="2" charset="-122"/>
                <a:ea typeface="SimSun" panose="02010600030101010101" pitchFamily="2" charset="-122"/>
              </a:rPr>
              <a:t>FPGA</a:t>
            </a:r>
            <a:r>
              <a:rPr lang="zh-CN" altLang="en-US" dirty="0" smtClean="0">
                <a:latin typeface="SimSun" panose="02010600030101010101" pitchFamily="2" charset="-122"/>
                <a:ea typeface="SimSun" panose="02010600030101010101" pitchFamily="2" charset="-122"/>
              </a:rPr>
              <a:t>的</a:t>
            </a:r>
            <a:r>
              <a:rPr lang="en-US" altLang="zh-CN" dirty="0" smtClean="0">
                <a:latin typeface="SimSun" panose="02010600030101010101" pitchFamily="2" charset="-122"/>
                <a:ea typeface="SimSun" panose="02010600030101010101" pitchFamily="2" charset="-122"/>
              </a:rPr>
              <a:t>PS</a:t>
            </a:r>
            <a:r>
              <a:rPr lang="zh-CN" altLang="en-US" dirty="0" smtClean="0">
                <a:latin typeface="SimSun" panose="02010600030101010101" pitchFamily="2" charset="-122"/>
                <a:ea typeface="SimSun" panose="02010600030101010101" pitchFamily="2" charset="-122"/>
              </a:rPr>
              <a:t>配置所需信号引出，同时将</a:t>
            </a:r>
            <a:r>
              <a:rPr lang="en-US" altLang="zh-CN" dirty="0" smtClean="0">
                <a:latin typeface="SimSun" panose="02010600030101010101" pitchFamily="2" charset="-122"/>
                <a:ea typeface="SimSun" panose="02010600030101010101" pitchFamily="2" charset="-122"/>
              </a:rPr>
              <a:t>Cypress</a:t>
            </a:r>
            <a:r>
              <a:rPr lang="zh-CN" altLang="en-US" dirty="0" smtClean="0">
                <a:latin typeface="SimSun" panose="02010600030101010101" pitchFamily="2" charset="-122"/>
                <a:ea typeface="SimSun" panose="02010600030101010101" pitchFamily="2" charset="-122"/>
              </a:rPr>
              <a:t>中用以完成</a:t>
            </a:r>
            <a:r>
              <a:rPr lang="en-US" altLang="zh-CN" dirty="0" smtClean="0">
                <a:latin typeface="SimSun" panose="02010600030101010101" pitchFamily="2" charset="-122"/>
                <a:ea typeface="SimSun" panose="02010600030101010101" pitchFamily="2" charset="-122"/>
              </a:rPr>
              <a:t>FPGA</a:t>
            </a:r>
            <a:r>
              <a:rPr lang="zh-CN" altLang="en-US" dirty="0" smtClean="0">
                <a:latin typeface="SimSun" panose="02010600030101010101" pitchFamily="2" charset="-122"/>
                <a:ea typeface="SimSun" panose="02010600030101010101" pitchFamily="2" charset="-122"/>
              </a:rPr>
              <a:t>配置的</a:t>
            </a:r>
            <a:r>
              <a:rPr lang="en-US" altLang="zh-CN" dirty="0" smtClean="0">
                <a:latin typeface="SimSun" panose="02010600030101010101" pitchFamily="2" charset="-122"/>
                <a:ea typeface="SimSun" panose="02010600030101010101" pitchFamily="2" charset="-122"/>
              </a:rPr>
              <a:t>IO</a:t>
            </a:r>
            <a:r>
              <a:rPr lang="zh-CN" altLang="en-US" dirty="0" smtClean="0">
                <a:latin typeface="SimSun" panose="02010600030101010101" pitchFamily="2" charset="-122"/>
                <a:ea typeface="SimSun" panose="02010600030101010101" pitchFamily="2" charset="-122"/>
              </a:rPr>
              <a:t>（</a:t>
            </a:r>
            <a:r>
              <a:rPr lang="en-US" altLang="zh-CN" dirty="0" smtClean="0">
                <a:latin typeface="SimSun" panose="02010600030101010101" pitchFamily="2" charset="-122"/>
                <a:ea typeface="SimSun" panose="02010600030101010101" pitchFamily="2" charset="-122"/>
              </a:rPr>
              <a:t>Cypress</a:t>
            </a:r>
            <a:r>
              <a:rPr lang="zh-CN" altLang="en-US" dirty="0" smtClean="0">
                <a:latin typeface="SimSun" panose="02010600030101010101" pitchFamily="2" charset="-122"/>
                <a:ea typeface="SimSun" panose="02010600030101010101" pitchFamily="2" charset="-122"/>
              </a:rPr>
              <a:t>使用的是</a:t>
            </a:r>
            <a:r>
              <a:rPr lang="en-US" altLang="zh-CN" dirty="0" smtClean="0">
                <a:latin typeface="SimSun" panose="02010600030101010101" pitchFamily="2" charset="-122"/>
                <a:ea typeface="SimSun" panose="02010600030101010101" pitchFamily="2" charset="-122"/>
              </a:rPr>
              <a:t>SPI</a:t>
            </a:r>
            <a:r>
              <a:rPr lang="zh-CN" altLang="en-US" dirty="0" smtClean="0">
                <a:latin typeface="SimSun" panose="02010600030101010101" pitchFamily="2" charset="-122"/>
                <a:ea typeface="SimSun" panose="02010600030101010101" pitchFamily="2" charset="-122"/>
              </a:rPr>
              <a:t>复用的</a:t>
            </a:r>
            <a:r>
              <a:rPr lang="en-US" altLang="zh-CN" dirty="0" smtClean="0">
                <a:latin typeface="SimSun" panose="02010600030101010101" pitchFamily="2" charset="-122"/>
                <a:ea typeface="SimSun" panose="02010600030101010101" pitchFamily="2" charset="-122"/>
              </a:rPr>
              <a:t>IO</a:t>
            </a:r>
            <a:r>
              <a:rPr lang="zh-CN" altLang="en-US" dirty="0" smtClean="0">
                <a:latin typeface="SimSun" panose="02010600030101010101" pitchFamily="2" charset="-122"/>
                <a:ea typeface="SimSun" panose="02010600030101010101" pitchFamily="2" charset="-122"/>
              </a:rPr>
              <a:t>和</a:t>
            </a:r>
            <a:r>
              <a:rPr lang="en-US" altLang="zh-CN" dirty="0" smtClean="0">
                <a:latin typeface="SimSun" panose="02010600030101010101" pitchFamily="2" charset="-122"/>
                <a:ea typeface="SimSun" panose="02010600030101010101" pitchFamily="2" charset="-122"/>
              </a:rPr>
              <a:t>I2S</a:t>
            </a:r>
            <a:r>
              <a:rPr lang="zh-CN" altLang="en-US" dirty="0" smtClean="0">
                <a:latin typeface="SimSun" panose="02010600030101010101" pitchFamily="2" charset="-122"/>
                <a:ea typeface="SimSun" panose="02010600030101010101" pitchFamily="2" charset="-122"/>
              </a:rPr>
              <a:t>复用的</a:t>
            </a:r>
            <a:r>
              <a:rPr lang="en-US" altLang="zh-CN" dirty="0" smtClean="0">
                <a:latin typeface="SimSun" panose="02010600030101010101" pitchFamily="2" charset="-122"/>
                <a:ea typeface="SimSun" panose="02010600030101010101" pitchFamily="2" charset="-122"/>
              </a:rPr>
              <a:t>IO</a:t>
            </a:r>
            <a:r>
              <a:rPr lang="zh-CN" altLang="en-US" dirty="0" smtClean="0">
                <a:latin typeface="SimSun" panose="02010600030101010101" pitchFamily="2" charset="-122"/>
                <a:ea typeface="SimSun" panose="02010600030101010101" pitchFamily="2" charset="-122"/>
              </a:rPr>
              <a:t>）使用排针引出。需要使用</a:t>
            </a:r>
            <a:r>
              <a:rPr lang="en-US" altLang="zh-CN" dirty="0" smtClean="0">
                <a:latin typeface="SimSun" panose="02010600030101010101" pitchFamily="2" charset="-122"/>
                <a:ea typeface="SimSun" panose="02010600030101010101" pitchFamily="2" charset="-122"/>
              </a:rPr>
              <a:t>FX3</a:t>
            </a:r>
            <a:r>
              <a:rPr lang="zh-CN" altLang="en-US" dirty="0" smtClean="0">
                <a:latin typeface="SimSun" panose="02010600030101010101" pitchFamily="2" charset="-122"/>
                <a:ea typeface="SimSun" panose="02010600030101010101" pitchFamily="2" charset="-122"/>
              </a:rPr>
              <a:t>配置</a:t>
            </a:r>
            <a:r>
              <a:rPr lang="en-US" altLang="zh-CN" dirty="0" smtClean="0">
                <a:latin typeface="SimSun" panose="02010600030101010101" pitchFamily="2" charset="-122"/>
                <a:ea typeface="SimSun" panose="02010600030101010101" pitchFamily="2" charset="-122"/>
              </a:rPr>
              <a:t>FPGA</a:t>
            </a:r>
            <a:r>
              <a:rPr lang="zh-CN" altLang="en-US" dirty="0" smtClean="0">
                <a:latin typeface="SimSun" panose="02010600030101010101" pitchFamily="2" charset="-122"/>
                <a:ea typeface="SimSun" panose="02010600030101010101" pitchFamily="2" charset="-122"/>
              </a:rPr>
              <a:t>时，直接使用杜邦线将</a:t>
            </a:r>
            <a:r>
              <a:rPr lang="en-US" altLang="zh-CN" dirty="0" smtClean="0">
                <a:latin typeface="SimSun" panose="02010600030101010101" pitchFamily="2" charset="-122"/>
                <a:ea typeface="SimSun" panose="02010600030101010101" pitchFamily="2" charset="-122"/>
              </a:rPr>
              <a:t>FX3</a:t>
            </a:r>
            <a:r>
              <a:rPr lang="zh-CN" altLang="en-US" dirty="0" smtClean="0">
                <a:latin typeface="SimSun" panose="02010600030101010101" pitchFamily="2" charset="-122"/>
                <a:ea typeface="SimSun" panose="02010600030101010101" pitchFamily="2" charset="-122"/>
              </a:rPr>
              <a:t>对应管脚和</a:t>
            </a:r>
            <a:r>
              <a:rPr lang="en-US" altLang="zh-CN" dirty="0" smtClean="0">
                <a:latin typeface="SimSun" panose="02010600030101010101" pitchFamily="2" charset="-122"/>
                <a:ea typeface="SimSun" panose="02010600030101010101" pitchFamily="2" charset="-122"/>
              </a:rPr>
              <a:t>FPGA</a:t>
            </a:r>
            <a:r>
              <a:rPr lang="zh-CN" altLang="en-US" dirty="0" smtClean="0">
                <a:latin typeface="SimSun" panose="02010600030101010101" pitchFamily="2" charset="-122"/>
                <a:ea typeface="SimSun" panose="02010600030101010101" pitchFamily="2" charset="-122"/>
              </a:rPr>
              <a:t>的配置信号连接起来，然后在</a:t>
            </a:r>
            <a:r>
              <a:rPr lang="en-US" altLang="zh-CN" dirty="0" smtClean="0">
                <a:latin typeface="SimSun" panose="02010600030101010101" pitchFamily="2" charset="-122"/>
                <a:ea typeface="SimSun" panose="02010600030101010101" pitchFamily="2" charset="-122"/>
              </a:rPr>
              <a:t>FX3</a:t>
            </a:r>
            <a:r>
              <a:rPr lang="zh-CN" altLang="en-US" dirty="0" smtClean="0">
                <a:latin typeface="SimSun" panose="02010600030101010101" pitchFamily="2" charset="-122"/>
                <a:ea typeface="SimSun" panose="02010600030101010101" pitchFamily="2" charset="-122"/>
              </a:rPr>
              <a:t>的固件中加入配置</a:t>
            </a:r>
            <a:r>
              <a:rPr lang="en-US" altLang="zh-CN" dirty="0" smtClean="0">
                <a:latin typeface="SimSun" panose="02010600030101010101" pitchFamily="2" charset="-122"/>
                <a:ea typeface="SimSun" panose="02010600030101010101" pitchFamily="2" charset="-122"/>
              </a:rPr>
              <a:t>FPGA</a:t>
            </a:r>
            <a:r>
              <a:rPr lang="zh-CN" altLang="en-US" dirty="0" smtClean="0">
                <a:latin typeface="SimSun" panose="02010600030101010101" pitchFamily="2" charset="-122"/>
                <a:ea typeface="SimSun" panose="02010600030101010101" pitchFamily="2" charset="-122"/>
              </a:rPr>
              <a:t>的相关操作代码。运行即可实现</a:t>
            </a:r>
            <a:r>
              <a:rPr lang="en-US" altLang="zh-CN" dirty="0" smtClean="0">
                <a:latin typeface="SimSun" panose="02010600030101010101" pitchFamily="2" charset="-122"/>
                <a:ea typeface="SimSun" panose="02010600030101010101" pitchFamily="2" charset="-122"/>
              </a:rPr>
              <a:t>FX3</a:t>
            </a:r>
            <a:r>
              <a:rPr lang="zh-CN" altLang="en-US" dirty="0" smtClean="0">
                <a:latin typeface="SimSun" panose="02010600030101010101" pitchFamily="2" charset="-122"/>
                <a:ea typeface="SimSun" panose="02010600030101010101" pitchFamily="2" charset="-122"/>
              </a:rPr>
              <a:t>配置</a:t>
            </a:r>
            <a:r>
              <a:rPr lang="en-US" altLang="zh-CN" dirty="0" smtClean="0">
                <a:latin typeface="SimSun" panose="02010600030101010101" pitchFamily="2" charset="-122"/>
                <a:ea typeface="SimSun" panose="02010600030101010101" pitchFamily="2" charset="-122"/>
              </a:rPr>
              <a:t>FPGA</a:t>
            </a:r>
            <a:r>
              <a:rPr lang="zh-CN" altLang="en-US" dirty="0" smtClean="0">
                <a:latin typeface="SimSun" panose="02010600030101010101" pitchFamily="2" charset="-122"/>
                <a:ea typeface="SimSun" panose="02010600030101010101" pitchFamily="2" charset="-122"/>
              </a:rPr>
              <a:t>的功能。（此部分内容请联系技术支持）</a:t>
            </a:r>
            <a:endParaRPr lang="zh-CN" altLang="en-US" dirty="0"/>
          </a:p>
        </p:txBody>
      </p:sp>
      <p:pic>
        <p:nvPicPr>
          <p:cNvPr id="3" name="图片 2"/>
          <p:cNvPicPr>
            <a:picLocks noChangeAspect="1"/>
          </p:cNvPicPr>
          <p:nvPr/>
        </p:nvPicPr>
        <p:blipFill>
          <a:blip r:embed="rId2"/>
          <a:stretch>
            <a:fillRect/>
          </a:stretch>
        </p:blipFill>
        <p:spPr>
          <a:xfrm>
            <a:off x="283073" y="4591394"/>
            <a:ext cx="4331175" cy="1723029"/>
          </a:xfrm>
          <a:prstGeom prst="rect">
            <a:avLst/>
          </a:prstGeom>
        </p:spPr>
      </p:pic>
      <p:pic>
        <p:nvPicPr>
          <p:cNvPr id="5" name="图片 4"/>
          <p:cNvPicPr>
            <a:picLocks noChangeAspect="1"/>
          </p:cNvPicPr>
          <p:nvPr/>
        </p:nvPicPr>
        <p:blipFill>
          <a:blip r:embed="rId3"/>
          <a:stretch>
            <a:fillRect/>
          </a:stretch>
        </p:blipFill>
        <p:spPr>
          <a:xfrm>
            <a:off x="5223849" y="4331881"/>
            <a:ext cx="5322164" cy="2420172"/>
          </a:xfrm>
          <a:prstGeom prst="rect">
            <a:avLst/>
          </a:prstGeom>
        </p:spPr>
      </p:pic>
    </p:spTree>
    <p:extLst>
      <p:ext uri="{BB962C8B-B14F-4D97-AF65-F5344CB8AC3E}">
        <p14:creationId xmlns:p14="http://schemas.microsoft.com/office/powerpoint/2010/main" val="984897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48"/>
          <p:cNvGraphicFramePr>
            <a:graphicFrameLocks noGrp="1"/>
          </p:cNvGraphicFramePr>
          <p:nvPr>
            <p:ph idx="1"/>
            <p:extLst>
              <p:ext uri="{D42A27DB-BD31-4B8C-83A1-F6EECF244321}">
                <p14:modId xmlns:p14="http://schemas.microsoft.com/office/powerpoint/2010/main" val="1793012679"/>
              </p:ext>
            </p:extLst>
          </p:nvPr>
        </p:nvGraphicFramePr>
        <p:xfrm>
          <a:off x="1311574" y="3047485"/>
          <a:ext cx="9778879" cy="3610489"/>
        </p:xfrm>
        <a:graphic>
          <a:graphicData uri="http://schemas.openxmlformats.org/drawingml/2006/table">
            <a:tbl>
              <a:tblPr/>
              <a:tblGrid>
                <a:gridCol w="994110"/>
                <a:gridCol w="4855485"/>
                <a:gridCol w="3929284"/>
              </a:tblGrid>
              <a:tr h="38670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特性</a:t>
                      </a:r>
                      <a:endParaRPr kumimoji="0" lang="zh-CN" altLang="en-US"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USB3.0</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700" b="1"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Superspeed</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USB2.0</a:t>
                      </a:r>
                      <a:endParaRPr kumimoji="0" lang="en-US" altLang="zh-CN"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513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数据率</a:t>
                      </a:r>
                      <a:endParaRPr kumimoji="0" lang="zh-CN" altLang="en-US" sz="1700" b="1" i="0" u="none" strike="noStrike" cap="none" normalizeH="0" baseline="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5Gbps</a:t>
                      </a:r>
                      <a:endParaRPr kumimoji="0" lang="en-US" altLang="zh-CN"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低速</a:t>
                      </a:r>
                      <a:r>
                        <a:rPr kumimoji="0" lang="en-US" altLang="zh-CN"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1.5Mbps</a:t>
                      </a:r>
                      <a:r>
                        <a:rPr kumimoji="0" lang="zh-CN" altLang="en-US"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、全速</a:t>
                      </a:r>
                      <a:r>
                        <a:rPr kumimoji="0" lang="en-US" altLang="zh-CN"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12Mbps</a:t>
                      </a:r>
                      <a:r>
                        <a:rPr kumimoji="0" lang="zh-CN" altLang="en-US"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、高速</a:t>
                      </a:r>
                      <a:r>
                        <a:rPr kumimoji="0" lang="en-US" altLang="zh-CN"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480Mbps</a:t>
                      </a:r>
                      <a:endParaRPr kumimoji="0" lang="en-US" altLang="zh-CN" sz="1700" b="1" i="0" u="none" strike="noStrike" cap="none" normalizeH="0" baseline="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513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电缆信号线</a:t>
                      </a:r>
                      <a:endParaRPr kumimoji="0" lang="zh-CN" altLang="en-US" sz="1700" b="1" i="0" u="none" strike="noStrike" cap="none" normalizeH="0" baseline="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全双工，</a:t>
                      </a: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个</a:t>
                      </a:r>
                      <a:r>
                        <a:rPr kumimoji="0" lang="en-US" altLang="zh-CN" sz="1700" b="1"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superspeed</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差分信号数据线， </a:t>
                      </a: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个</a:t>
                      </a: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USB2.0</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数据信号线</a:t>
                      </a: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半双工，</a:t>
                      </a: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2</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个差分数据信号线</a:t>
                      </a: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513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723900" algn="l"/>
                        </a:tabLst>
                      </a:pPr>
                      <a:r>
                        <a:rPr kumimoji="0" lang="zh-CN" altLang="en-US"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总线事务协议</a:t>
                      </a:r>
                      <a:endParaRPr kumimoji="0" lang="zh-CN" altLang="en-US" sz="1700" b="1" i="0" u="none" strike="noStrike" cap="none" normalizeH="0" baseline="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主机导向的，异步传输流，包传输有确定路由</a:t>
                      </a:r>
                      <a:endParaRPr kumimoji="0" lang="zh-CN" altLang="en-US"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28625" algn="l"/>
                        </a:tabLst>
                      </a:pP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主机导向的，轮询传输流，包广播到所有设备</a:t>
                      </a:r>
                      <a:endParaRPr kumimoji="0" lang="zh-CN" altLang="en-US"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513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电源管理</a:t>
                      </a:r>
                      <a:endParaRPr kumimoji="0" lang="zh-CN" altLang="en-US" sz="1700" b="1" i="0" u="none" strike="noStrike" cap="none" normalizeH="0" baseline="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多级链路电源管理支持空闲、睡眠、挂起状态，链路设备功能级别的电源管理</a:t>
                      </a:r>
                      <a:endParaRPr kumimoji="0" lang="zh-CN" altLang="en-US"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端口级，带两级入口</a:t>
                      </a: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出口延迟，设备及电源管理</a:t>
                      </a:r>
                      <a:endParaRPr kumimoji="0" lang="zh-CN" altLang="en-US"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3249">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总线供电</a:t>
                      </a:r>
                      <a:endParaRPr kumimoji="0" lang="zh-CN" altLang="en-US" sz="1700" b="1" i="0" u="none" strike="noStrike" cap="none" normalizeH="0" baseline="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与</a:t>
                      </a: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USB2.0</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比较，未配置时供电增加</a:t>
                      </a: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50%</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，配置状态供电增加</a:t>
                      </a: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80%</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。设备充电更快。</a:t>
                      </a:r>
                      <a:endParaRPr kumimoji="0" lang="en-US" altLang="zh-CN"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3333750" algn="l"/>
                        </a:tabLst>
                      </a:pP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支持低</a:t>
                      </a:r>
                      <a:r>
                        <a:rPr kumimoji="0" lang="en-US" altLang="zh-CN"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高总线供电，并对未配置的和挂起的设备有低电源限制</a:t>
                      </a:r>
                      <a:endParaRPr kumimoji="0" lang="zh-CN" altLang="en-US" sz="1700" b="1" i="0" u="none" strike="noStrike" cap="none" normalizeH="0" baseline="0" dirty="0" smtClean="0">
                        <a:ln>
                          <a:noFill/>
                        </a:ln>
                        <a:solidFill>
                          <a:schemeClr val="tx1"/>
                        </a:solidFill>
                        <a:effectLst/>
                        <a:latin typeface="Arial" charset="0"/>
                        <a:ea typeface="宋体" pitchFamily="2" charset="-122"/>
                      </a:endParaRPr>
                    </a:p>
                  </a:txBody>
                  <a:tcPr marL="108654" marR="108654" marT="54327" marB="543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 name="圆角矩形 7"/>
          <p:cNvSpPr/>
          <p:nvPr/>
        </p:nvSpPr>
        <p:spPr>
          <a:xfrm>
            <a:off x="8820150" y="0"/>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9" name="圆角矩形 8"/>
          <p:cNvSpPr/>
          <p:nvPr/>
        </p:nvSpPr>
        <p:spPr>
          <a:xfrm>
            <a:off x="2059769" y="1235933"/>
            <a:ext cx="7417606"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与</a:t>
            </a:r>
            <a:r>
              <a:rPr lang="en-US" altLang="zh-CN"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USB2.0</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的区别</a:t>
            </a:r>
          </a:p>
        </p:txBody>
      </p:sp>
    </p:spTree>
    <p:extLst>
      <p:ext uri="{BB962C8B-B14F-4D97-AF65-F5344CB8AC3E}">
        <p14:creationId xmlns:p14="http://schemas.microsoft.com/office/powerpoint/2010/main" val="13203715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34567" y="4591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圆角矩形 8"/>
          <p:cNvSpPr/>
          <p:nvPr/>
        </p:nvSpPr>
        <p:spPr>
          <a:xfrm>
            <a:off x="8519310" y="0"/>
            <a:ext cx="3672689"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芯片电路设计</a:t>
            </a:r>
          </a:p>
        </p:txBody>
      </p:sp>
      <p:sp>
        <p:nvSpPr>
          <p:cNvPr id="11" name="圆角矩形 10"/>
          <p:cNvSpPr/>
          <p:nvPr/>
        </p:nvSpPr>
        <p:spPr>
          <a:xfrm>
            <a:off x="434567" y="810457"/>
            <a:ext cx="9089679"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vert="horz" rtlCol="0" anchor="ctr"/>
          <a:lstStyle/>
          <a:p>
            <a:pPr algn="ct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AC6102_V2</a:t>
            </a: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上</a:t>
            </a:r>
            <a:r>
              <a:rPr lang="en-US" altLang="zh-CN" sz="40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FX3</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配置</a:t>
            </a: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FPGA</a:t>
            </a: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功能的支持</a:t>
            </a:r>
          </a:p>
        </p:txBody>
      </p:sp>
      <p:sp>
        <p:nvSpPr>
          <p:cNvPr id="2" name="矩形 1"/>
          <p:cNvSpPr/>
          <p:nvPr/>
        </p:nvSpPr>
        <p:spPr>
          <a:xfrm>
            <a:off x="1403287" y="1799977"/>
            <a:ext cx="9433712" cy="1015663"/>
          </a:xfrm>
          <a:prstGeom prst="rect">
            <a:avLst/>
          </a:prstGeom>
        </p:spPr>
        <p:txBody>
          <a:bodyPr wrap="square">
            <a:spAutoFit/>
          </a:bodyPr>
          <a:lstStyle/>
          <a:p>
            <a:r>
              <a:rPr lang="en-US" altLang="zh-CN" sz="2000" dirty="0" smtClean="0">
                <a:latin typeface="SimSun" panose="02010600030101010101" pitchFamily="2" charset="-122"/>
                <a:ea typeface="SimSun" panose="02010600030101010101" pitchFamily="2" charset="-122"/>
              </a:rPr>
              <a:t>	</a:t>
            </a:r>
            <a:r>
              <a:rPr lang="zh-CN" altLang="en-US" sz="2000" dirty="0">
                <a:latin typeface="SimSun" panose="02010600030101010101" pitchFamily="2" charset="-122"/>
                <a:ea typeface="SimSun" panose="02010600030101010101" pitchFamily="2" charset="-122"/>
              </a:rPr>
              <a:t>以</a:t>
            </a:r>
            <a:r>
              <a:rPr lang="zh-CN" altLang="en-US" sz="2000" dirty="0" smtClean="0">
                <a:latin typeface="SimSun" panose="02010600030101010101" pitchFamily="2" charset="-122"/>
                <a:ea typeface="SimSun" panose="02010600030101010101" pitchFamily="2" charset="-122"/>
              </a:rPr>
              <a:t>上条件都满足后，要使</a:t>
            </a:r>
            <a:r>
              <a:rPr lang="en-US" altLang="zh-CN" sz="2000" dirty="0" smtClean="0">
                <a:latin typeface="SimSun" panose="02010600030101010101" pitchFamily="2" charset="-122"/>
                <a:ea typeface="SimSun" panose="02010600030101010101" pitchFamily="2" charset="-122"/>
              </a:rPr>
              <a:t>FPGA</a:t>
            </a:r>
            <a:r>
              <a:rPr lang="zh-CN" altLang="en-US" sz="2000" dirty="0" smtClean="0">
                <a:latin typeface="SimSun" panose="02010600030101010101" pitchFamily="2" charset="-122"/>
                <a:ea typeface="SimSun" panose="02010600030101010101" pitchFamily="2" charset="-122"/>
              </a:rPr>
              <a:t>能够正常的使用</a:t>
            </a:r>
            <a:r>
              <a:rPr lang="en-US" altLang="zh-CN" sz="2000" dirty="0" smtClean="0">
                <a:latin typeface="SimSun" panose="02010600030101010101" pitchFamily="2" charset="-122"/>
                <a:ea typeface="SimSun" panose="02010600030101010101" pitchFamily="2" charset="-122"/>
              </a:rPr>
              <a:t>PS</a:t>
            </a:r>
            <a:r>
              <a:rPr lang="zh-CN" altLang="en-US" sz="2000" dirty="0" smtClean="0">
                <a:latin typeface="SimSun" panose="02010600030101010101" pitchFamily="2" charset="-122"/>
                <a:ea typeface="SimSun" panose="02010600030101010101" pitchFamily="2" charset="-122"/>
              </a:rPr>
              <a:t>模式进行配置，还需要设置</a:t>
            </a:r>
            <a:r>
              <a:rPr lang="en-US" altLang="zh-CN" sz="2000" dirty="0" smtClean="0">
                <a:latin typeface="SimSun" panose="02010600030101010101" pitchFamily="2" charset="-122"/>
                <a:ea typeface="SimSun" panose="02010600030101010101" pitchFamily="2" charset="-122"/>
              </a:rPr>
              <a:t>FPGA</a:t>
            </a:r>
            <a:r>
              <a:rPr lang="zh-CN" altLang="en-US" sz="2000" dirty="0" smtClean="0">
                <a:latin typeface="SimSun" panose="02010600030101010101" pitchFamily="2" charset="-122"/>
                <a:ea typeface="SimSun" panose="02010600030101010101" pitchFamily="2" charset="-122"/>
              </a:rPr>
              <a:t>的</a:t>
            </a:r>
            <a:r>
              <a:rPr lang="en-US" altLang="zh-CN" sz="2000" dirty="0" smtClean="0">
                <a:latin typeface="SimSun" panose="02010600030101010101" pitchFamily="2" charset="-122"/>
                <a:ea typeface="SimSun" panose="02010600030101010101" pitchFamily="2" charset="-122"/>
              </a:rPr>
              <a:t>MSEL[3:0]</a:t>
            </a:r>
            <a:r>
              <a:rPr lang="zh-CN" altLang="en-US" sz="2000" dirty="0" smtClean="0">
                <a:latin typeface="SimSun" panose="02010600030101010101" pitchFamily="2" charset="-122"/>
                <a:ea typeface="SimSun" panose="02010600030101010101" pitchFamily="2" charset="-122"/>
              </a:rPr>
              <a:t>为</a:t>
            </a:r>
            <a:r>
              <a:rPr lang="en-US" altLang="zh-CN" sz="2000" dirty="0" smtClean="0">
                <a:latin typeface="SimSun" panose="02010600030101010101" pitchFamily="2" charset="-122"/>
                <a:ea typeface="SimSun" panose="02010600030101010101" pitchFamily="2" charset="-122"/>
              </a:rPr>
              <a:t>0000</a:t>
            </a:r>
            <a:r>
              <a:rPr lang="zh-CN" altLang="en-US" sz="2000" dirty="0" smtClean="0">
                <a:latin typeface="SimSun" panose="02010600030101010101" pitchFamily="2" charset="-122"/>
                <a:ea typeface="SimSun" panose="02010600030101010101" pitchFamily="2" charset="-122"/>
              </a:rPr>
              <a:t>，而正常使用</a:t>
            </a:r>
            <a:r>
              <a:rPr lang="en-US" altLang="zh-CN" sz="2000" dirty="0" smtClean="0">
                <a:latin typeface="SimSun" panose="02010600030101010101" pitchFamily="2" charset="-122"/>
                <a:ea typeface="SimSun" panose="02010600030101010101" pitchFamily="2" charset="-122"/>
              </a:rPr>
              <a:t>AS</a:t>
            </a:r>
            <a:r>
              <a:rPr lang="zh-CN" altLang="en-US" sz="2000" dirty="0" smtClean="0">
                <a:latin typeface="SimSun" panose="02010600030101010101" pitchFamily="2" charset="-122"/>
                <a:ea typeface="SimSun" panose="02010600030101010101" pitchFamily="2" charset="-122"/>
              </a:rPr>
              <a:t>方式引导时，</a:t>
            </a:r>
            <a:r>
              <a:rPr lang="en-US" altLang="zh-CN" sz="2000" dirty="0" smtClean="0">
                <a:latin typeface="SimSun" panose="02010600030101010101" pitchFamily="2" charset="-122"/>
                <a:ea typeface="SimSun" panose="02010600030101010101" pitchFamily="2" charset="-122"/>
              </a:rPr>
              <a:t>MSEL[3:0]</a:t>
            </a:r>
            <a:r>
              <a:rPr lang="zh-CN" altLang="en-US" sz="2000" dirty="0" smtClean="0">
                <a:latin typeface="SimSun" panose="02010600030101010101" pitchFamily="2" charset="-122"/>
                <a:ea typeface="SimSun" panose="02010600030101010101" pitchFamily="2" charset="-122"/>
              </a:rPr>
              <a:t>的值要求为</a:t>
            </a:r>
            <a:r>
              <a:rPr lang="en-US" altLang="zh-CN" sz="2000" dirty="0" smtClean="0">
                <a:latin typeface="SimSun" panose="02010600030101010101" pitchFamily="2" charset="-122"/>
                <a:ea typeface="SimSun" panose="02010600030101010101" pitchFamily="2" charset="-122"/>
              </a:rPr>
              <a:t>0010</a:t>
            </a:r>
            <a:r>
              <a:rPr lang="zh-CN" altLang="en-US" sz="2000" dirty="0" smtClean="0">
                <a:latin typeface="SimSun" panose="02010600030101010101" pitchFamily="2" charset="-122"/>
                <a:ea typeface="SimSun" panose="02010600030101010101" pitchFamily="2" charset="-122"/>
              </a:rPr>
              <a:t>。因此</a:t>
            </a:r>
            <a:r>
              <a:rPr lang="en-US" altLang="zh-CN" sz="2000" dirty="0" smtClean="0">
                <a:latin typeface="SimSun" panose="02010600030101010101" pitchFamily="2" charset="-122"/>
                <a:ea typeface="SimSun" panose="02010600030101010101" pitchFamily="2" charset="-122"/>
              </a:rPr>
              <a:t>AC6102_V2</a:t>
            </a:r>
            <a:r>
              <a:rPr lang="zh-CN" altLang="en-US" sz="2000" dirty="0" smtClean="0">
                <a:latin typeface="SimSun" panose="02010600030101010101" pitchFamily="2" charset="-122"/>
                <a:ea typeface="SimSun" panose="02010600030101010101" pitchFamily="2" charset="-122"/>
              </a:rPr>
              <a:t>上设计使用一个单刀双掷开关来切换</a:t>
            </a:r>
            <a:r>
              <a:rPr lang="en-US" altLang="zh-CN" sz="2000" dirty="0" smtClean="0">
                <a:latin typeface="SimSun" panose="02010600030101010101" pitchFamily="2" charset="-122"/>
                <a:ea typeface="SimSun" panose="02010600030101010101" pitchFamily="2" charset="-122"/>
              </a:rPr>
              <a:t>MSEL[1]</a:t>
            </a:r>
            <a:r>
              <a:rPr lang="zh-CN" altLang="en-US" sz="2000" dirty="0" smtClean="0">
                <a:latin typeface="SimSun" panose="02010600030101010101" pitchFamily="2" charset="-122"/>
                <a:ea typeface="SimSun" panose="02010600030101010101" pitchFamily="2" charset="-122"/>
              </a:rPr>
              <a:t>连接到</a:t>
            </a:r>
            <a:r>
              <a:rPr lang="en-US" altLang="zh-CN" sz="2000" dirty="0" smtClean="0">
                <a:latin typeface="SimSun" panose="02010600030101010101" pitchFamily="2" charset="-122"/>
                <a:ea typeface="SimSun" panose="02010600030101010101" pitchFamily="2" charset="-122"/>
              </a:rPr>
              <a:t>2.5V</a:t>
            </a:r>
            <a:r>
              <a:rPr lang="zh-CN" altLang="en-US" sz="2000" dirty="0" smtClean="0">
                <a:latin typeface="SimSun" panose="02010600030101010101" pitchFamily="2" charset="-122"/>
                <a:ea typeface="SimSun" panose="02010600030101010101" pitchFamily="2" charset="-122"/>
              </a:rPr>
              <a:t>或</a:t>
            </a:r>
            <a:r>
              <a:rPr lang="en-US" altLang="zh-CN" sz="2000" dirty="0" smtClean="0">
                <a:latin typeface="SimSun" panose="02010600030101010101" pitchFamily="2" charset="-122"/>
                <a:ea typeface="SimSun" panose="02010600030101010101" pitchFamily="2" charset="-122"/>
              </a:rPr>
              <a:t>GND</a:t>
            </a:r>
            <a:r>
              <a:rPr lang="zh-CN" altLang="en-US" sz="2000" dirty="0" smtClean="0">
                <a:latin typeface="SimSun" panose="02010600030101010101" pitchFamily="2" charset="-122"/>
                <a:ea typeface="SimSun" panose="02010600030101010101" pitchFamily="2" charset="-122"/>
              </a:rPr>
              <a:t>。</a:t>
            </a:r>
            <a:endParaRPr lang="zh-CN" altLang="en-US" sz="2000" dirty="0"/>
          </a:p>
        </p:txBody>
      </p:sp>
      <p:sp>
        <p:nvSpPr>
          <p:cNvPr id="8" name="矩形 7"/>
          <p:cNvSpPr/>
          <p:nvPr/>
        </p:nvSpPr>
        <p:spPr>
          <a:xfrm>
            <a:off x="1403287" y="3001902"/>
            <a:ext cx="9134947" cy="923330"/>
          </a:xfrm>
          <a:prstGeom prst="rect">
            <a:avLst/>
          </a:prstGeom>
        </p:spPr>
        <p:txBody>
          <a:bodyPr wrap="square">
            <a:spAutoFit/>
          </a:bodyPr>
          <a:lstStyle/>
          <a:p>
            <a:r>
              <a:rPr lang="en-US" altLang="zh-CN" dirty="0" smtClean="0"/>
              <a:t>	</a:t>
            </a:r>
            <a:r>
              <a:rPr lang="zh-CN" altLang="en-US" dirty="0" smtClean="0"/>
              <a:t>另外，由于</a:t>
            </a:r>
            <a:r>
              <a:rPr lang="en-US" altLang="zh-CN" dirty="0" smtClean="0"/>
              <a:t>AS</a:t>
            </a:r>
            <a:r>
              <a:rPr lang="zh-CN" altLang="en-US" dirty="0" smtClean="0"/>
              <a:t>模式和</a:t>
            </a:r>
            <a:r>
              <a:rPr lang="en-US" altLang="zh-CN" dirty="0" smtClean="0"/>
              <a:t>PS</a:t>
            </a:r>
            <a:r>
              <a:rPr lang="zh-CN" altLang="en-US" dirty="0" smtClean="0"/>
              <a:t>模式时共用</a:t>
            </a:r>
            <a:r>
              <a:rPr lang="en-US" altLang="zh-CN" dirty="0" smtClean="0"/>
              <a:t>DCLK</a:t>
            </a:r>
            <a:r>
              <a:rPr lang="zh-CN" altLang="en-US" dirty="0" smtClean="0"/>
              <a:t>和</a:t>
            </a:r>
            <a:r>
              <a:rPr lang="en-US" altLang="zh-CN" dirty="0" smtClean="0"/>
              <a:t>DATA0</a:t>
            </a:r>
            <a:r>
              <a:rPr lang="zh-CN" altLang="en-US" dirty="0" smtClean="0"/>
              <a:t>信号，为了避免使用</a:t>
            </a:r>
            <a:r>
              <a:rPr lang="en-US" altLang="zh-CN" dirty="0" smtClean="0"/>
              <a:t>PS</a:t>
            </a:r>
            <a:r>
              <a:rPr lang="zh-CN" altLang="en-US" dirty="0" smtClean="0"/>
              <a:t>模式时对</a:t>
            </a:r>
            <a:r>
              <a:rPr lang="en-US" altLang="zh-CN" dirty="0" smtClean="0"/>
              <a:t>AS</a:t>
            </a:r>
            <a:r>
              <a:rPr lang="zh-CN" altLang="en-US" dirty="0" smtClean="0"/>
              <a:t>芯片产生干扰，或是</a:t>
            </a:r>
            <a:r>
              <a:rPr lang="en-US" altLang="zh-CN" dirty="0" smtClean="0"/>
              <a:t>AS</a:t>
            </a:r>
            <a:r>
              <a:rPr lang="zh-CN" altLang="en-US" dirty="0" smtClean="0"/>
              <a:t>芯片干扰</a:t>
            </a:r>
            <a:r>
              <a:rPr lang="en-US" altLang="zh-CN" dirty="0" smtClean="0"/>
              <a:t>PS</a:t>
            </a:r>
            <a:r>
              <a:rPr lang="zh-CN" altLang="en-US" dirty="0" smtClean="0"/>
              <a:t>的正常配置过程，对于</a:t>
            </a:r>
            <a:r>
              <a:rPr lang="en-US" altLang="zh-CN" dirty="0" smtClean="0"/>
              <a:t>DCLK</a:t>
            </a:r>
            <a:r>
              <a:rPr lang="zh-CN" altLang="en-US" dirty="0" smtClean="0"/>
              <a:t>信号和</a:t>
            </a:r>
            <a:r>
              <a:rPr lang="en-US" altLang="zh-CN" dirty="0" smtClean="0"/>
              <a:t>DATA0</a:t>
            </a:r>
            <a:r>
              <a:rPr lang="zh-CN" altLang="en-US" dirty="0" smtClean="0"/>
              <a:t>信号也分别使用了一个单刀双掷开关，来切换</a:t>
            </a:r>
            <a:r>
              <a:rPr lang="en-US" altLang="zh-CN" dirty="0" smtClean="0"/>
              <a:t>DCLK</a:t>
            </a:r>
            <a:r>
              <a:rPr lang="zh-CN" altLang="en-US" dirty="0" smtClean="0"/>
              <a:t>和</a:t>
            </a:r>
            <a:r>
              <a:rPr lang="en-US" altLang="zh-CN" dirty="0" smtClean="0"/>
              <a:t>DATA0</a:t>
            </a:r>
            <a:r>
              <a:rPr lang="zh-CN" altLang="en-US" dirty="0" smtClean="0"/>
              <a:t>信号是连接到</a:t>
            </a:r>
            <a:r>
              <a:rPr lang="en-US" altLang="zh-CN" dirty="0" smtClean="0"/>
              <a:t>AS</a:t>
            </a:r>
            <a:r>
              <a:rPr lang="zh-CN" altLang="en-US" dirty="0" smtClean="0"/>
              <a:t>芯片还是</a:t>
            </a:r>
            <a:r>
              <a:rPr lang="en-US" altLang="zh-CN" dirty="0" smtClean="0"/>
              <a:t>PS</a:t>
            </a:r>
            <a:r>
              <a:rPr lang="zh-CN" altLang="en-US" dirty="0" smtClean="0"/>
              <a:t>接口上。</a:t>
            </a:r>
            <a:endParaRPr lang="zh-CN" altLang="en-US" dirty="0"/>
          </a:p>
        </p:txBody>
      </p:sp>
      <p:pic>
        <p:nvPicPr>
          <p:cNvPr id="7" name="图片 6"/>
          <p:cNvPicPr>
            <a:picLocks noChangeAspect="1"/>
          </p:cNvPicPr>
          <p:nvPr/>
        </p:nvPicPr>
        <p:blipFill>
          <a:blip r:embed="rId2"/>
          <a:stretch>
            <a:fillRect/>
          </a:stretch>
        </p:blipFill>
        <p:spPr>
          <a:xfrm>
            <a:off x="289710" y="4111494"/>
            <a:ext cx="8829958" cy="2539891"/>
          </a:xfrm>
          <a:prstGeom prst="rect">
            <a:avLst/>
          </a:prstGeom>
        </p:spPr>
      </p:pic>
    </p:spTree>
    <p:extLst>
      <p:ext uri="{BB962C8B-B14F-4D97-AF65-F5344CB8AC3E}">
        <p14:creationId xmlns:p14="http://schemas.microsoft.com/office/powerpoint/2010/main" val="68107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54227" y="138670"/>
            <a:ext cx="11442356" cy="704850"/>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rgbClr val="FF0000"/>
                </a:solidFill>
                <a:latin typeface="+mj-ea"/>
                <a:ea typeface="+mj-ea"/>
              </a:rPr>
              <a:t>FX3</a:t>
            </a:r>
            <a:r>
              <a:rPr lang="zh-CN" altLang="en-US" sz="5400" b="1" dirty="0">
                <a:solidFill>
                  <a:srgbClr val="FF0000"/>
                </a:solidFill>
                <a:latin typeface="华文行楷" panose="02010800040101010101" pitchFamily="2" charset="-122"/>
                <a:ea typeface="华文行楷" panose="02010800040101010101" pitchFamily="2" charset="-122"/>
              </a:rPr>
              <a:t>集成型</a:t>
            </a:r>
            <a:r>
              <a:rPr lang="en-US" altLang="zh-CN" sz="5400" b="1" dirty="0">
                <a:solidFill>
                  <a:srgbClr val="FF0000"/>
                </a:solidFill>
                <a:latin typeface="+mj-ea"/>
                <a:ea typeface="+mj-ea"/>
              </a:rPr>
              <a:t>USB3.0</a:t>
            </a:r>
            <a:r>
              <a:rPr lang="zh-CN" altLang="en-US" sz="5400" b="1" dirty="0">
                <a:solidFill>
                  <a:srgbClr val="FF0000"/>
                </a:solidFill>
                <a:latin typeface="华文行楷" panose="02010800040101010101" pitchFamily="2" charset="-122"/>
                <a:ea typeface="华文行楷" panose="02010800040101010101" pitchFamily="2" charset="-122"/>
              </a:rPr>
              <a:t>协议芯片开发流程</a:t>
            </a:r>
          </a:p>
        </p:txBody>
      </p:sp>
      <p:sp>
        <p:nvSpPr>
          <p:cNvPr id="8" name="矩形 7"/>
          <p:cNvSpPr/>
          <p:nvPr/>
        </p:nvSpPr>
        <p:spPr>
          <a:xfrm>
            <a:off x="2906692" y="2949767"/>
            <a:ext cx="5721261" cy="400110"/>
          </a:xfrm>
          <a:prstGeom prst="rect">
            <a:avLst/>
          </a:prstGeom>
        </p:spPr>
        <p:txBody>
          <a:bodyPr wrap="square">
            <a:spAutoFit/>
          </a:bodyPr>
          <a:lstStyle/>
          <a:p>
            <a:r>
              <a:rPr lang="zh-CN" altLang="en-US" sz="2000" dirty="0" smtClean="0"/>
              <a:t>该部分内容请参看</a:t>
            </a:r>
            <a:r>
              <a:rPr lang="en-US" altLang="zh-CN" sz="2000" dirty="0" smtClean="0"/>
              <a:t>AC6102 USB3.0</a:t>
            </a:r>
            <a:r>
              <a:rPr lang="zh-CN" altLang="en-US" sz="2000" dirty="0" smtClean="0"/>
              <a:t>开发教程手册</a:t>
            </a:r>
            <a:endParaRPr lang="zh-CN" altLang="en-US" sz="2000" dirty="0"/>
          </a:p>
        </p:txBody>
      </p:sp>
    </p:spTree>
    <p:extLst>
      <p:ext uri="{BB962C8B-B14F-4D97-AF65-F5344CB8AC3E}">
        <p14:creationId xmlns:p14="http://schemas.microsoft.com/office/powerpoint/2010/main" val="27430884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62099" y="199658"/>
            <a:ext cx="11798095" cy="704850"/>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FF0000"/>
                </a:solidFill>
                <a:latin typeface="+mj-ea"/>
                <a:ea typeface="+mj-ea"/>
                <a:cs typeface="Microsoft Himalaya" panose="01010100010101010101" pitchFamily="2" charset="0"/>
              </a:rPr>
              <a:t>FX3</a:t>
            </a:r>
            <a:r>
              <a:rPr lang="zh-CN" altLang="en-US" sz="4400" b="1" dirty="0">
                <a:solidFill>
                  <a:srgbClr val="FF0000"/>
                </a:solidFill>
                <a:latin typeface="华文行楷" panose="02010800040101010101" pitchFamily="2" charset="-122"/>
                <a:ea typeface="华文行楷" panose="02010800040101010101" pitchFamily="2" charset="-122"/>
              </a:rPr>
              <a:t>集成型</a:t>
            </a:r>
            <a:r>
              <a:rPr lang="en-US" altLang="zh-CN" sz="4400" b="1" dirty="0">
                <a:solidFill>
                  <a:srgbClr val="FF0000"/>
                </a:solidFill>
                <a:latin typeface="幼圆" panose="02010509060101010101" pitchFamily="49" charset="-122"/>
                <a:ea typeface="幼圆" panose="02010509060101010101" pitchFamily="49" charset="-122"/>
              </a:rPr>
              <a:t>USB3.0</a:t>
            </a:r>
            <a:r>
              <a:rPr lang="zh-CN" altLang="en-US" sz="4400" b="1" dirty="0">
                <a:solidFill>
                  <a:srgbClr val="FF0000"/>
                </a:solidFill>
                <a:latin typeface="华文行楷" panose="02010800040101010101" pitchFamily="2" charset="-122"/>
                <a:ea typeface="华文行楷" panose="02010800040101010101" pitchFamily="2" charset="-122"/>
              </a:rPr>
              <a:t>协议芯片</a:t>
            </a:r>
            <a:r>
              <a:rPr lang="en-US" altLang="zh-CN" sz="4400" b="1" dirty="0">
                <a:solidFill>
                  <a:srgbClr val="FF0000"/>
                </a:solidFill>
                <a:latin typeface="+mn-ea"/>
              </a:rPr>
              <a:t>Slave </a:t>
            </a:r>
            <a:r>
              <a:rPr lang="en-US" altLang="zh-CN" sz="4400" b="1" dirty="0" err="1">
                <a:solidFill>
                  <a:srgbClr val="FF0000"/>
                </a:solidFill>
                <a:latin typeface="+mn-ea"/>
              </a:rPr>
              <a:t>Fifo</a:t>
            </a:r>
            <a:r>
              <a:rPr lang="zh-CN" altLang="en-US" sz="4400" b="1" dirty="0">
                <a:solidFill>
                  <a:srgbClr val="FF0000"/>
                </a:solidFill>
                <a:latin typeface="华文行楷" panose="02010800040101010101" pitchFamily="2" charset="-122"/>
                <a:ea typeface="华文行楷" panose="02010800040101010101" pitchFamily="2" charset="-122"/>
              </a:rPr>
              <a:t>模式介绍</a:t>
            </a:r>
          </a:p>
        </p:txBody>
      </p:sp>
    </p:spTree>
    <p:extLst>
      <p:ext uri="{BB962C8B-B14F-4D97-AF65-F5344CB8AC3E}">
        <p14:creationId xmlns:p14="http://schemas.microsoft.com/office/powerpoint/2010/main" val="20540643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75814" y="153588"/>
            <a:ext cx="11418478" cy="704850"/>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rgbClr val="FF0000"/>
                </a:solidFill>
                <a:latin typeface="华文行楷" panose="02010800040101010101" pitchFamily="2" charset="-122"/>
                <a:ea typeface="华文行楷" panose="02010800040101010101" pitchFamily="2" charset="-122"/>
              </a:rPr>
              <a:t>设计实例：基于</a:t>
            </a:r>
            <a:r>
              <a:rPr lang="en-US" altLang="zh-CN" sz="5400" b="1" dirty="0">
                <a:solidFill>
                  <a:srgbClr val="FF0000"/>
                </a:solidFill>
                <a:latin typeface="+mn-ea"/>
              </a:rPr>
              <a:t>USB3.0</a:t>
            </a:r>
            <a:r>
              <a:rPr lang="zh-CN" altLang="en-US" sz="5400" b="1" dirty="0">
                <a:solidFill>
                  <a:srgbClr val="FF0000"/>
                </a:solidFill>
                <a:latin typeface="华文行楷" panose="02010800040101010101" pitchFamily="2" charset="-122"/>
                <a:ea typeface="华文行楷" panose="02010800040101010101" pitchFamily="2" charset="-122"/>
              </a:rPr>
              <a:t>的信号发生器</a:t>
            </a:r>
          </a:p>
        </p:txBody>
      </p:sp>
    </p:spTree>
    <p:extLst>
      <p:ext uri="{BB962C8B-B14F-4D97-AF65-F5344CB8AC3E}">
        <p14:creationId xmlns:p14="http://schemas.microsoft.com/office/powerpoint/2010/main" val="2022942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61727" y="217283"/>
            <a:ext cx="11389260" cy="767822"/>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rgbClr val="FF0000"/>
                </a:solidFill>
                <a:latin typeface="华文行楷" panose="02010800040101010101" pitchFamily="2" charset="-122"/>
                <a:ea typeface="华文行楷" panose="02010800040101010101" pitchFamily="2" charset="-122"/>
              </a:rPr>
              <a:t>设计实例：基于</a:t>
            </a:r>
            <a:r>
              <a:rPr lang="en-US" altLang="zh-CN" sz="5400" b="1" dirty="0" smtClean="0">
                <a:solidFill>
                  <a:srgbClr val="FF0000"/>
                </a:solidFill>
                <a:latin typeface="+mn-ea"/>
              </a:rPr>
              <a:t>USB3.0</a:t>
            </a:r>
            <a:r>
              <a:rPr lang="zh-CN" altLang="en-US" sz="5400" b="1" dirty="0" smtClean="0">
                <a:solidFill>
                  <a:srgbClr val="FF0000"/>
                </a:solidFill>
                <a:latin typeface="华文行楷" panose="02010800040101010101" pitchFamily="2" charset="-122"/>
                <a:ea typeface="华文行楷" panose="02010800040101010101" pitchFamily="2" charset="-122"/>
              </a:rPr>
              <a:t>的数</a:t>
            </a:r>
            <a:r>
              <a:rPr lang="zh-CN" altLang="en-US" sz="5400" b="1" dirty="0">
                <a:solidFill>
                  <a:srgbClr val="FF0000"/>
                </a:solidFill>
                <a:latin typeface="华文行楷" panose="02010800040101010101" pitchFamily="2" charset="-122"/>
                <a:ea typeface="华文行楷" panose="02010800040101010101" pitchFamily="2" charset="-122"/>
              </a:rPr>
              <a:t>据采集卡</a:t>
            </a:r>
          </a:p>
        </p:txBody>
      </p:sp>
    </p:spTree>
    <p:extLst>
      <p:ext uri="{BB962C8B-B14F-4D97-AF65-F5344CB8AC3E}">
        <p14:creationId xmlns:p14="http://schemas.microsoft.com/office/powerpoint/2010/main" val="36712562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491048" y="79816"/>
            <a:ext cx="9124286" cy="767822"/>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rgbClr val="FF0000"/>
                </a:solidFill>
                <a:latin typeface="华文行楷" panose="02010800040101010101" pitchFamily="2" charset="-122"/>
                <a:ea typeface="华文行楷" panose="02010800040101010101" pitchFamily="2" charset="-122"/>
              </a:rPr>
              <a:t>设计实例：</a:t>
            </a:r>
            <a:r>
              <a:rPr lang="en-US" altLang="zh-CN" sz="5400" b="1" dirty="0">
                <a:solidFill>
                  <a:srgbClr val="FF0000"/>
                </a:solidFill>
                <a:latin typeface="+mj-ea"/>
                <a:ea typeface="+mj-ea"/>
              </a:rPr>
              <a:t>FX3</a:t>
            </a:r>
            <a:r>
              <a:rPr lang="zh-CN" altLang="en-US" sz="5400" b="1" dirty="0">
                <a:solidFill>
                  <a:srgbClr val="FF0000"/>
                </a:solidFill>
                <a:latin typeface="华文行楷" panose="02010800040101010101" pitchFamily="2" charset="-122"/>
                <a:ea typeface="华文行楷" panose="02010800040101010101" pitchFamily="2" charset="-122"/>
              </a:rPr>
              <a:t>固件框架讲解</a:t>
            </a:r>
          </a:p>
        </p:txBody>
      </p:sp>
    </p:spTree>
    <p:extLst>
      <p:ext uri="{BB962C8B-B14F-4D97-AF65-F5344CB8AC3E}">
        <p14:creationId xmlns:p14="http://schemas.microsoft.com/office/powerpoint/2010/main" val="36223408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27720" y="1678104"/>
            <a:ext cx="2423869" cy="1135117"/>
          </a:xfrm>
        </p:spPr>
        <p:txBody>
          <a:bodyPr/>
          <a:lstStyle/>
          <a:p>
            <a:r>
              <a:rPr lang="zh-CN" altLang="en-US" dirty="0" smtClean="0"/>
              <a:t>本节完</a:t>
            </a:r>
            <a:endParaRPr lang="zh-CN" altLang="en-US" dirty="0"/>
          </a:p>
        </p:txBody>
      </p:sp>
      <p:sp>
        <p:nvSpPr>
          <p:cNvPr id="4" name="矩形 3"/>
          <p:cNvSpPr/>
          <p:nvPr/>
        </p:nvSpPr>
        <p:spPr>
          <a:xfrm>
            <a:off x="3189687" y="3412178"/>
            <a:ext cx="5299934" cy="923330"/>
          </a:xfrm>
          <a:prstGeom prst="rect">
            <a:avLst/>
          </a:prstGeom>
          <a:noFill/>
        </p:spPr>
        <p:txBody>
          <a:bodyPr wrap="square" lIns="91440" tIns="45720" rIns="91440" bIns="45720">
            <a:spAutoFit/>
          </a:bodyPr>
          <a:lstStyle/>
          <a:p>
            <a:pPr algn="ctr"/>
            <a:r>
              <a:rPr lang="en-US" altLang="zh-CN"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Thank You </a:t>
            </a:r>
            <a:r>
              <a:rPr lang="zh-CN" alt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906388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pplication%20Data/Application%20Data/Microsoft/Application%20Data/Microsoft/Application%20Data/Tencent/Users/439987173/QQ/WinTemp/RichOle/RPA~29@KYVPTC(5%7d0AGN%5dIX.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486524" y="2044035"/>
            <a:ext cx="5095875" cy="467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88911" y="2994637"/>
            <a:ext cx="580231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Comic Sans MS" panose="030F0702030302020204" pitchFamily="66" charset="0"/>
                <a:ea typeface="华文宋体" panose="02010600040101010101" pitchFamily="2" charset="-122"/>
              </a:defRPr>
            </a:lvl1pPr>
            <a:lvl2pPr marL="742950" indent="-285750" eaLnBrk="0" hangingPunct="0">
              <a:defRPr kumimoji="1" b="1">
                <a:solidFill>
                  <a:schemeClr val="tx1"/>
                </a:solidFill>
                <a:latin typeface="Comic Sans MS" panose="030F0702030302020204" pitchFamily="66" charset="0"/>
                <a:ea typeface="华文宋体" panose="02010600040101010101" pitchFamily="2" charset="-122"/>
              </a:defRPr>
            </a:lvl2pPr>
            <a:lvl3pPr marL="1143000" indent="-228600" eaLnBrk="0" hangingPunct="0">
              <a:defRPr kumimoji="1" b="1">
                <a:solidFill>
                  <a:schemeClr val="tx1"/>
                </a:solidFill>
                <a:latin typeface="Comic Sans MS" panose="030F0702030302020204" pitchFamily="66" charset="0"/>
                <a:ea typeface="华文宋体" panose="02010600040101010101" pitchFamily="2" charset="-122"/>
              </a:defRPr>
            </a:lvl3pPr>
            <a:lvl4pPr marL="1600200" indent="-228600" eaLnBrk="0" hangingPunct="0">
              <a:defRPr kumimoji="1" b="1">
                <a:solidFill>
                  <a:schemeClr val="tx1"/>
                </a:solidFill>
                <a:latin typeface="Comic Sans MS" panose="030F0702030302020204" pitchFamily="66" charset="0"/>
                <a:ea typeface="华文宋体" panose="02010600040101010101" pitchFamily="2" charset="-122"/>
              </a:defRPr>
            </a:lvl4pPr>
            <a:lvl5pPr marL="2057400" indent="-228600" eaLnBrk="0" hangingPunct="0">
              <a:defRPr kumimoji="1" b="1">
                <a:solidFill>
                  <a:schemeClr val="tx1"/>
                </a:solidFill>
                <a:latin typeface="Comic Sans MS" panose="030F0702030302020204" pitchFamily="66" charset="0"/>
                <a:ea typeface="华文宋体" panose="02010600040101010101" pitchFamily="2" charset="-122"/>
              </a:defRPr>
            </a:lvl5pPr>
            <a:lvl6pPr marL="25146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6pPr>
            <a:lvl7pPr marL="29718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7pPr>
            <a:lvl8pPr marL="34290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8pPr>
            <a:lvl9pPr marL="38862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9pPr>
          </a:lstStyle>
          <a:p>
            <a:pPr eaLnBrk="1" hangingPunct="1">
              <a:lnSpc>
                <a:spcPct val="150000"/>
              </a:lnSpc>
            </a:pPr>
            <a:r>
              <a:rPr lang="en-US" altLang="zh-CN" sz="2400" dirty="0" smtClean="0"/>
              <a:t>    USB3.0</a:t>
            </a:r>
            <a:r>
              <a:rPr lang="zh-CN" altLang="en-US" sz="2400" dirty="0"/>
              <a:t>为了和</a:t>
            </a:r>
            <a:r>
              <a:rPr lang="en-US" altLang="zh-CN" sz="2400" dirty="0"/>
              <a:t>USB2.0</a:t>
            </a:r>
            <a:r>
              <a:rPr lang="zh-CN" altLang="en-US" sz="2400" dirty="0"/>
              <a:t>兼容，利用双总线结构，分为了</a:t>
            </a:r>
            <a:r>
              <a:rPr lang="en-US" altLang="zh-CN" sz="2400" dirty="0" err="1"/>
              <a:t>Superspeed</a:t>
            </a:r>
            <a:r>
              <a:rPr lang="zh-CN" altLang="en-US" sz="2400" dirty="0"/>
              <a:t>和</a:t>
            </a:r>
            <a:r>
              <a:rPr lang="en-US" altLang="zh-CN" sz="2400" dirty="0"/>
              <a:t>USB2.0</a:t>
            </a:r>
            <a:r>
              <a:rPr lang="zh-CN" altLang="en-US" sz="2400" dirty="0"/>
              <a:t>两部分。根据不同的设备和主机进行不同的总线选择。</a:t>
            </a:r>
            <a:endParaRPr lang="en-US" altLang="zh-CN" sz="2400" dirty="0"/>
          </a:p>
        </p:txBody>
      </p:sp>
      <p:sp>
        <p:nvSpPr>
          <p:cNvPr id="6" name="圆角矩形 5"/>
          <p:cNvSpPr/>
          <p:nvPr/>
        </p:nvSpPr>
        <p:spPr>
          <a:xfrm>
            <a:off x="0" y="0"/>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8" name="圆角矩形 7"/>
          <p:cNvSpPr/>
          <p:nvPr/>
        </p:nvSpPr>
        <p:spPr>
          <a:xfrm>
            <a:off x="3815946" y="741759"/>
            <a:ext cx="5341156"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总线结构</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39770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E:\Users\jxu.HITRENDTECH\AppData\Roaming\Tencent\Users\439987173\QQ\WinTemp\RichOle\IAM@(KW$L48HZSBVYN78O(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25" y="2453391"/>
            <a:ext cx="41433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0842245" y="1247101"/>
            <a:ext cx="1194558" cy="923330"/>
          </a:xfrm>
          <a:prstGeom prst="rect">
            <a:avLst/>
          </a:prstGeom>
          <a:noFill/>
        </p:spPr>
        <p:txBody>
          <a:bodyPr wrap="none" lIns="91440" tIns="45720" rIns="91440" bIns="45720">
            <a:spAutoFit/>
            <a:scene3d>
              <a:camera prst="isometricRightUp"/>
              <a:lightRig rig="threePt" dir="t"/>
            </a:scene3d>
            <a:sp3d extrusionH="57150">
              <a:bevelT w="38100" h="38100"/>
            </a:sp3d>
          </a:bodyPr>
          <a:lstStyle/>
          <a:p>
            <a:pPr algn="ctr"/>
            <a:r>
              <a:rPr lang="en-US" altLang="zh-CN" sz="5400" b="1" dirty="0" smtClean="0">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rPr>
              <a:t>OK</a:t>
            </a:r>
            <a:endParaRPr lang="zh-CN" altLang="en-US" sz="5400" b="1" dirty="0">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endParaRPr>
          </a:p>
        </p:txBody>
      </p:sp>
      <p:sp>
        <p:nvSpPr>
          <p:cNvPr id="9" name="圆角矩形 8"/>
          <p:cNvSpPr/>
          <p:nvPr/>
        </p:nvSpPr>
        <p:spPr>
          <a:xfrm>
            <a:off x="8820150" y="0"/>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11" name="矩形 10"/>
          <p:cNvSpPr/>
          <p:nvPr/>
        </p:nvSpPr>
        <p:spPr>
          <a:xfrm>
            <a:off x="6775070" y="2328486"/>
            <a:ext cx="1194558" cy="923330"/>
          </a:xfrm>
          <a:prstGeom prst="rect">
            <a:avLst/>
          </a:prstGeom>
          <a:noFill/>
        </p:spPr>
        <p:txBody>
          <a:bodyPr wrap="none" lIns="91440" tIns="45720" rIns="91440" bIns="45720">
            <a:spAutoFit/>
            <a:scene3d>
              <a:camera prst="isometricRightUp"/>
              <a:lightRig rig="threePt" dir="t"/>
            </a:scene3d>
            <a:sp3d extrusionH="57150">
              <a:bevelT w="38100" h="38100"/>
            </a:sp3d>
          </a:bodyPr>
          <a:lstStyle/>
          <a:p>
            <a:pPr algn="ctr"/>
            <a:r>
              <a:rPr lang="en-US" altLang="zh-CN" sz="5400" b="1" dirty="0" smtClean="0">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rPr>
              <a:t>OK</a:t>
            </a:r>
            <a:endParaRPr lang="zh-CN" altLang="en-US" sz="5400" b="1" dirty="0">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endParaRPr>
          </a:p>
        </p:txBody>
      </p:sp>
      <p:sp>
        <p:nvSpPr>
          <p:cNvPr id="12" name="矩形 11"/>
          <p:cNvSpPr/>
          <p:nvPr/>
        </p:nvSpPr>
        <p:spPr>
          <a:xfrm>
            <a:off x="6615301" y="4243890"/>
            <a:ext cx="1194558" cy="923330"/>
          </a:xfrm>
          <a:prstGeom prst="rect">
            <a:avLst/>
          </a:prstGeom>
          <a:noFill/>
        </p:spPr>
        <p:txBody>
          <a:bodyPr wrap="none" lIns="91440" tIns="45720" rIns="91440" bIns="45720">
            <a:spAutoFit/>
            <a:scene3d>
              <a:camera prst="isometricRightUp"/>
              <a:lightRig rig="threePt" dir="t"/>
            </a:scene3d>
            <a:sp3d extrusionH="57150">
              <a:bevelT w="38100" h="38100"/>
            </a:sp3d>
          </a:bodyPr>
          <a:lstStyle/>
          <a:p>
            <a:pPr algn="ctr"/>
            <a:r>
              <a:rPr lang="en-US" altLang="zh-CN" sz="5400" b="1" dirty="0" smtClean="0">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rPr>
              <a:t>OK</a:t>
            </a:r>
            <a:endParaRPr lang="zh-CN" altLang="en-US" sz="5400" b="1" dirty="0">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endParaRPr>
          </a:p>
        </p:txBody>
      </p:sp>
      <p:sp>
        <p:nvSpPr>
          <p:cNvPr id="13" name="矩形 12"/>
          <p:cNvSpPr/>
          <p:nvPr/>
        </p:nvSpPr>
        <p:spPr>
          <a:xfrm>
            <a:off x="9561871" y="5793704"/>
            <a:ext cx="760144" cy="1107996"/>
          </a:xfrm>
          <a:prstGeom prst="rect">
            <a:avLst/>
          </a:prstGeom>
          <a:noFill/>
        </p:spPr>
        <p:txBody>
          <a:bodyPr wrap="none" lIns="91440" tIns="45720" rIns="91440" bIns="45720">
            <a:spAutoFit/>
            <a:scene3d>
              <a:camera prst="isometricRightUp"/>
              <a:lightRig rig="threePt" dir="t"/>
            </a:scene3d>
            <a:sp3d extrusionH="57150">
              <a:bevelT w="38100" h="38100"/>
            </a:sp3d>
          </a:bodyPr>
          <a:lstStyle/>
          <a:p>
            <a:pPr algn="ctr"/>
            <a:r>
              <a:rPr lang="en-US" altLang="zh-CN" sz="6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X</a:t>
            </a:r>
            <a:endParaRPr lang="zh-CN" altLang="en-US" sz="6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p:txBody>
      </p:sp>
      <p:sp>
        <p:nvSpPr>
          <p:cNvPr id="15" name="圆角矩形 14"/>
          <p:cNvSpPr/>
          <p:nvPr/>
        </p:nvSpPr>
        <p:spPr>
          <a:xfrm>
            <a:off x="124964" y="466053"/>
            <a:ext cx="8542785"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与</a:t>
            </a:r>
            <a:r>
              <a:rPr lang="en-US" altLang="zh-CN"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USB2.0</a:t>
            </a: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物理兼容性</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16" name="矩形 15"/>
          <p:cNvSpPr/>
          <p:nvPr/>
        </p:nvSpPr>
        <p:spPr>
          <a:xfrm>
            <a:off x="4546220" y="1336412"/>
            <a:ext cx="6296025" cy="923330"/>
          </a:xfrm>
          <a:prstGeom prst="rect">
            <a:avLst/>
          </a:prstGeom>
        </p:spPr>
        <p:txBody>
          <a:bodyPr wrap="square">
            <a:spAutoFit/>
          </a:bodyPr>
          <a:lstStyle/>
          <a:p>
            <a:r>
              <a:rPr lang="en-US" altLang="zh-CN" dirty="0"/>
              <a:t>1</a:t>
            </a:r>
            <a:r>
              <a:rPr lang="zh-CN" altLang="en-US" dirty="0"/>
              <a:t>、</a:t>
            </a:r>
            <a:r>
              <a:rPr lang="en-US" altLang="zh-CN" dirty="0"/>
              <a:t>USB3.0</a:t>
            </a:r>
            <a:r>
              <a:rPr lang="zh-CN" altLang="en-US" dirty="0"/>
              <a:t>主机通过</a:t>
            </a:r>
            <a:r>
              <a:rPr lang="en-US" altLang="zh-CN" dirty="0"/>
              <a:t>USB2.0</a:t>
            </a:r>
            <a:r>
              <a:rPr lang="zh-CN" altLang="en-US" dirty="0"/>
              <a:t>标准数据线可以连接</a:t>
            </a:r>
            <a:r>
              <a:rPr lang="en-US" altLang="zh-CN" dirty="0"/>
              <a:t>USB2.0</a:t>
            </a:r>
            <a:r>
              <a:rPr lang="zh-CN" altLang="en-US" dirty="0"/>
              <a:t>设备</a:t>
            </a:r>
            <a:endParaRPr lang="en-US" altLang="zh-CN" dirty="0"/>
          </a:p>
          <a:p>
            <a:pPr lvl="1"/>
            <a:r>
              <a:rPr lang="zh-CN" altLang="en-US" dirty="0"/>
              <a:t>举例：</a:t>
            </a:r>
            <a:r>
              <a:rPr lang="en-US" altLang="zh-CN" dirty="0"/>
              <a:t>PC</a:t>
            </a:r>
            <a:r>
              <a:rPr lang="zh-CN" altLang="en-US" dirty="0"/>
              <a:t>机的</a:t>
            </a:r>
            <a:r>
              <a:rPr lang="en-US" altLang="zh-CN" dirty="0"/>
              <a:t>USB3.0</a:t>
            </a:r>
            <a:r>
              <a:rPr lang="zh-CN" altLang="en-US" dirty="0"/>
              <a:t>接口可以连接各种</a:t>
            </a:r>
            <a:r>
              <a:rPr lang="en-US" altLang="zh-CN" dirty="0"/>
              <a:t>U</a:t>
            </a:r>
            <a:r>
              <a:rPr lang="zh-CN" altLang="en-US" dirty="0"/>
              <a:t>盘、键盘鼠标之类设备</a:t>
            </a:r>
            <a:endParaRPr lang="en-US" altLang="zh-CN" dirty="0"/>
          </a:p>
        </p:txBody>
      </p:sp>
      <p:sp>
        <p:nvSpPr>
          <p:cNvPr id="17" name="矩形 16"/>
          <p:cNvSpPr/>
          <p:nvPr/>
        </p:nvSpPr>
        <p:spPr>
          <a:xfrm>
            <a:off x="600073" y="2453391"/>
            <a:ext cx="6334766" cy="923330"/>
          </a:xfrm>
          <a:prstGeom prst="rect">
            <a:avLst/>
          </a:prstGeom>
        </p:spPr>
        <p:txBody>
          <a:bodyPr wrap="square">
            <a:spAutoFit/>
          </a:bodyPr>
          <a:lstStyle/>
          <a:p>
            <a:r>
              <a:rPr lang="en-US" altLang="zh-CN" dirty="0"/>
              <a:t>2</a:t>
            </a:r>
            <a:r>
              <a:rPr lang="zh-CN" altLang="en-US" dirty="0"/>
              <a:t>、</a:t>
            </a:r>
            <a:r>
              <a:rPr lang="en-US" altLang="zh-CN" dirty="0"/>
              <a:t>USB2.0</a:t>
            </a:r>
            <a:r>
              <a:rPr lang="zh-CN" altLang="en-US" dirty="0"/>
              <a:t>的主机通过</a:t>
            </a:r>
            <a:r>
              <a:rPr lang="en-US" altLang="zh-CN" dirty="0"/>
              <a:t>USB2.0</a:t>
            </a:r>
            <a:r>
              <a:rPr lang="zh-CN" altLang="en-US" dirty="0"/>
              <a:t>标准数据线可以连接</a:t>
            </a:r>
            <a:r>
              <a:rPr lang="en-US" altLang="zh-CN" dirty="0"/>
              <a:t>USB3.0</a:t>
            </a:r>
            <a:r>
              <a:rPr lang="zh-CN" altLang="en-US" dirty="0"/>
              <a:t>设备</a:t>
            </a:r>
            <a:endParaRPr lang="en-US" altLang="zh-CN" dirty="0"/>
          </a:p>
          <a:p>
            <a:pPr lvl="1"/>
            <a:r>
              <a:rPr lang="zh-CN" altLang="en-US" dirty="0"/>
              <a:t>举例：</a:t>
            </a:r>
            <a:r>
              <a:rPr lang="en-US" altLang="zh-CN" dirty="0"/>
              <a:t>USB3.0</a:t>
            </a:r>
            <a:r>
              <a:rPr lang="zh-CN" altLang="en-US" dirty="0"/>
              <a:t>速度的移动硬盘使用</a:t>
            </a:r>
            <a:r>
              <a:rPr lang="en-US" altLang="zh-CN" dirty="0"/>
              <a:t>USB2.0</a:t>
            </a:r>
            <a:r>
              <a:rPr lang="zh-CN" altLang="en-US" dirty="0"/>
              <a:t>数据线可以插在电脑的</a:t>
            </a:r>
            <a:r>
              <a:rPr lang="en-US" altLang="zh-CN" dirty="0"/>
              <a:t>USB2.0</a:t>
            </a:r>
            <a:r>
              <a:rPr lang="zh-CN" altLang="en-US" dirty="0"/>
              <a:t>接口上传输读写数据</a:t>
            </a:r>
            <a:endParaRPr lang="en-US" altLang="zh-CN" dirty="0"/>
          </a:p>
        </p:txBody>
      </p:sp>
      <p:sp>
        <p:nvSpPr>
          <p:cNvPr id="18" name="矩形 17"/>
          <p:cNvSpPr/>
          <p:nvPr/>
        </p:nvSpPr>
        <p:spPr>
          <a:xfrm>
            <a:off x="600073" y="4134691"/>
            <a:ext cx="6096000" cy="1477328"/>
          </a:xfrm>
          <a:prstGeom prst="rect">
            <a:avLst/>
          </a:prstGeom>
        </p:spPr>
        <p:txBody>
          <a:bodyPr>
            <a:spAutoFit/>
          </a:bodyPr>
          <a:lstStyle/>
          <a:p>
            <a:r>
              <a:rPr lang="en-US" altLang="zh-CN" dirty="0"/>
              <a:t>3</a:t>
            </a:r>
            <a:r>
              <a:rPr lang="zh-CN" altLang="en-US" dirty="0"/>
              <a:t>、</a:t>
            </a:r>
            <a:r>
              <a:rPr lang="en-US" altLang="zh-CN" dirty="0"/>
              <a:t>USB2.0</a:t>
            </a:r>
            <a:r>
              <a:rPr lang="zh-CN" altLang="en-US" dirty="0"/>
              <a:t>的主机通过</a:t>
            </a:r>
            <a:r>
              <a:rPr lang="en-US" altLang="zh-CN" dirty="0"/>
              <a:t>USB3.0</a:t>
            </a:r>
            <a:r>
              <a:rPr lang="zh-CN" altLang="en-US" dirty="0"/>
              <a:t>标准数据线可以连接</a:t>
            </a:r>
            <a:r>
              <a:rPr lang="en-US" altLang="zh-CN" dirty="0"/>
              <a:t>USB3.0</a:t>
            </a:r>
            <a:r>
              <a:rPr lang="zh-CN" altLang="en-US" dirty="0"/>
              <a:t>设备</a:t>
            </a:r>
            <a:endParaRPr lang="en-US" altLang="zh-CN" dirty="0"/>
          </a:p>
          <a:p>
            <a:pPr lvl="1"/>
            <a:r>
              <a:rPr lang="zh-CN" altLang="en-US" dirty="0"/>
              <a:t>举例：</a:t>
            </a:r>
            <a:r>
              <a:rPr lang="en-US" altLang="zh-CN" dirty="0"/>
              <a:t>USB3.0</a:t>
            </a:r>
            <a:r>
              <a:rPr lang="zh-CN" altLang="en-US" dirty="0"/>
              <a:t>速度的移动硬盘使用</a:t>
            </a:r>
            <a:r>
              <a:rPr lang="en-US" altLang="zh-CN" dirty="0"/>
              <a:t>USB3.0</a:t>
            </a:r>
            <a:r>
              <a:rPr lang="zh-CN" altLang="en-US" dirty="0"/>
              <a:t>数据线可以插在电脑的</a:t>
            </a:r>
            <a:r>
              <a:rPr lang="en-US" altLang="zh-CN" dirty="0"/>
              <a:t>USB2.0</a:t>
            </a:r>
            <a:r>
              <a:rPr lang="zh-CN" altLang="en-US" dirty="0"/>
              <a:t>接口上传输读写数据（还是</a:t>
            </a:r>
            <a:r>
              <a:rPr lang="en-US" altLang="zh-CN" dirty="0"/>
              <a:t>2.0</a:t>
            </a:r>
            <a:r>
              <a:rPr lang="zh-CN" altLang="en-US" dirty="0"/>
              <a:t>的速度）</a:t>
            </a:r>
            <a:endParaRPr lang="en-US" altLang="zh-CN" dirty="0"/>
          </a:p>
        </p:txBody>
      </p:sp>
      <p:sp>
        <p:nvSpPr>
          <p:cNvPr id="20" name="矩形 19"/>
          <p:cNvSpPr/>
          <p:nvPr/>
        </p:nvSpPr>
        <p:spPr>
          <a:xfrm>
            <a:off x="5772148" y="5701371"/>
            <a:ext cx="6419851" cy="646331"/>
          </a:xfrm>
          <a:prstGeom prst="rect">
            <a:avLst/>
          </a:prstGeom>
        </p:spPr>
        <p:txBody>
          <a:bodyPr wrap="square">
            <a:spAutoFit/>
          </a:bodyPr>
          <a:lstStyle/>
          <a:p>
            <a:r>
              <a:rPr lang="en-US" altLang="zh-CN" dirty="0"/>
              <a:t>4</a:t>
            </a:r>
            <a:r>
              <a:rPr lang="zh-CN" altLang="en-US" dirty="0"/>
              <a:t>、</a:t>
            </a:r>
            <a:r>
              <a:rPr lang="en-US" altLang="zh-CN" dirty="0">
                <a:solidFill>
                  <a:srgbClr val="FFC000"/>
                </a:solidFill>
              </a:rPr>
              <a:t>USB3.0</a:t>
            </a:r>
            <a:r>
              <a:rPr lang="zh-CN" altLang="en-US" dirty="0">
                <a:solidFill>
                  <a:srgbClr val="FFC000"/>
                </a:solidFill>
              </a:rPr>
              <a:t>的主机不能通过</a:t>
            </a:r>
            <a:r>
              <a:rPr lang="en-US" altLang="zh-CN" dirty="0">
                <a:solidFill>
                  <a:srgbClr val="FFC000"/>
                </a:solidFill>
              </a:rPr>
              <a:t>USB3.0</a:t>
            </a:r>
            <a:r>
              <a:rPr lang="zh-CN" altLang="en-US" dirty="0">
                <a:solidFill>
                  <a:srgbClr val="FFC000"/>
                </a:solidFill>
              </a:rPr>
              <a:t>标准数据线连接</a:t>
            </a:r>
            <a:r>
              <a:rPr lang="en-US" altLang="zh-CN" dirty="0">
                <a:solidFill>
                  <a:srgbClr val="FFC000"/>
                </a:solidFill>
              </a:rPr>
              <a:t>USB2.0</a:t>
            </a:r>
            <a:r>
              <a:rPr lang="zh-CN" altLang="en-US" dirty="0">
                <a:solidFill>
                  <a:srgbClr val="FFC000"/>
                </a:solidFill>
              </a:rPr>
              <a:t>设备</a:t>
            </a:r>
            <a:endParaRPr lang="en-US" altLang="zh-CN" dirty="0">
              <a:solidFill>
                <a:srgbClr val="FFC000"/>
              </a:solidFill>
            </a:endParaRPr>
          </a:p>
          <a:p>
            <a:pPr lvl="1"/>
            <a:r>
              <a:rPr lang="zh-CN" altLang="en-US" dirty="0">
                <a:solidFill>
                  <a:srgbClr val="FFC000"/>
                </a:solidFill>
              </a:rPr>
              <a:t>原</a:t>
            </a:r>
            <a:r>
              <a:rPr lang="zh-CN" altLang="en-US" dirty="0" smtClean="0">
                <a:solidFill>
                  <a:srgbClr val="FFC000"/>
                </a:solidFill>
              </a:rPr>
              <a:t>因：接</a:t>
            </a:r>
            <a:r>
              <a:rPr lang="zh-CN" altLang="en-US" dirty="0">
                <a:solidFill>
                  <a:srgbClr val="FFC000"/>
                </a:solidFill>
              </a:rPr>
              <a:t>口不兼容，插不进去</a:t>
            </a:r>
            <a:endParaRPr lang="en-US" altLang="zh-CN" dirty="0"/>
          </a:p>
        </p:txBody>
      </p:sp>
    </p:spTree>
    <p:extLst>
      <p:ext uri="{BB962C8B-B14F-4D97-AF65-F5344CB8AC3E}">
        <p14:creationId xmlns:p14="http://schemas.microsoft.com/office/powerpoint/2010/main" val="1549283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8" descr="../../Application%20Data/Application%20Data/Microsoft/Application%20Data/Microsoft/Application%20Data/Tencent/Users/439987173/QQ/WinTemp/RichOle/_V%7bE%25EOB(%5bO7%60E0M~5K@%25IS.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551228" y="2903293"/>
            <a:ext cx="7288348"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9"/>
          <p:cNvSpPr>
            <a:spLocks noChangeArrowheads="1"/>
          </p:cNvSpPr>
          <p:nvPr/>
        </p:nvSpPr>
        <p:spPr bwMode="auto">
          <a:xfrm>
            <a:off x="261938" y="3586779"/>
            <a:ext cx="40909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b="1">
                <a:solidFill>
                  <a:schemeClr val="tx1"/>
                </a:solidFill>
                <a:latin typeface="Comic Sans MS" panose="030F0702030302020204" pitchFamily="66" charset="0"/>
                <a:ea typeface="华文宋体" panose="02010600040101010101" pitchFamily="2" charset="-122"/>
              </a:defRPr>
            </a:lvl1pPr>
            <a:lvl2pPr marL="742950" indent="-285750" eaLnBrk="0" hangingPunct="0">
              <a:defRPr kumimoji="1" b="1">
                <a:solidFill>
                  <a:schemeClr val="tx1"/>
                </a:solidFill>
                <a:latin typeface="Comic Sans MS" panose="030F0702030302020204" pitchFamily="66" charset="0"/>
                <a:ea typeface="华文宋体" panose="02010600040101010101" pitchFamily="2" charset="-122"/>
              </a:defRPr>
            </a:lvl2pPr>
            <a:lvl3pPr marL="1143000" indent="-228600" eaLnBrk="0" hangingPunct="0">
              <a:defRPr kumimoji="1" b="1">
                <a:solidFill>
                  <a:schemeClr val="tx1"/>
                </a:solidFill>
                <a:latin typeface="Comic Sans MS" panose="030F0702030302020204" pitchFamily="66" charset="0"/>
                <a:ea typeface="华文宋体" panose="02010600040101010101" pitchFamily="2" charset="-122"/>
              </a:defRPr>
            </a:lvl3pPr>
            <a:lvl4pPr marL="1600200" indent="-228600" eaLnBrk="0" hangingPunct="0">
              <a:defRPr kumimoji="1" b="1">
                <a:solidFill>
                  <a:schemeClr val="tx1"/>
                </a:solidFill>
                <a:latin typeface="Comic Sans MS" panose="030F0702030302020204" pitchFamily="66" charset="0"/>
                <a:ea typeface="华文宋体" panose="02010600040101010101" pitchFamily="2" charset="-122"/>
              </a:defRPr>
            </a:lvl4pPr>
            <a:lvl5pPr marL="2057400" indent="-228600" eaLnBrk="0" hangingPunct="0">
              <a:defRPr kumimoji="1" b="1">
                <a:solidFill>
                  <a:schemeClr val="tx1"/>
                </a:solidFill>
                <a:latin typeface="Comic Sans MS" panose="030F0702030302020204" pitchFamily="66" charset="0"/>
                <a:ea typeface="华文宋体" panose="02010600040101010101" pitchFamily="2" charset="-122"/>
              </a:defRPr>
            </a:lvl5pPr>
            <a:lvl6pPr marL="25146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6pPr>
            <a:lvl7pPr marL="29718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7pPr>
            <a:lvl8pPr marL="34290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8pPr>
            <a:lvl9pPr marL="3886200" indent="-228600" eaLnBrk="0" fontAlgn="base" hangingPunct="0">
              <a:spcBef>
                <a:spcPct val="50000"/>
              </a:spcBef>
              <a:spcAft>
                <a:spcPct val="0"/>
              </a:spcAft>
              <a:defRPr kumimoji="1" b="1">
                <a:solidFill>
                  <a:schemeClr val="tx1"/>
                </a:solidFill>
                <a:latin typeface="Comic Sans MS" panose="030F0702030302020204" pitchFamily="66" charset="0"/>
                <a:ea typeface="华文宋体" panose="02010600040101010101" pitchFamily="2" charset="-122"/>
              </a:defRPr>
            </a:lvl9pPr>
          </a:lstStyle>
          <a:p>
            <a:pPr>
              <a:lnSpc>
                <a:spcPct val="150000"/>
              </a:lnSpc>
            </a:pPr>
            <a:r>
              <a:rPr lang="en-US" altLang="zh-CN" sz="1400" dirty="0" smtClean="0"/>
              <a:t>D</a:t>
            </a:r>
            <a:r>
              <a:rPr lang="en-US" altLang="zh-CN" sz="1400" dirty="0"/>
              <a:t>+/D-</a:t>
            </a:r>
            <a:r>
              <a:rPr lang="zh-CN" altLang="en-US" sz="1400" dirty="0"/>
              <a:t>提供</a:t>
            </a:r>
            <a:r>
              <a:rPr lang="en-US" altLang="zh-CN" sz="1400" dirty="0"/>
              <a:t>USB2.0</a:t>
            </a:r>
            <a:r>
              <a:rPr lang="zh-CN" altLang="en-US" sz="1400" dirty="0"/>
              <a:t>信号路径</a:t>
            </a:r>
            <a:r>
              <a:rPr lang="zh-CN" altLang="en-US" sz="1400" dirty="0" smtClean="0"/>
              <a:t>；</a:t>
            </a:r>
            <a:endParaRPr lang="en-US" altLang="zh-CN" sz="1400" dirty="0" smtClean="0"/>
          </a:p>
          <a:p>
            <a:pPr>
              <a:lnSpc>
                <a:spcPct val="150000"/>
              </a:lnSpc>
            </a:pPr>
            <a:r>
              <a:rPr lang="en-US" altLang="zh-CN" sz="1400" dirty="0" smtClean="0"/>
              <a:t>SSTX</a:t>
            </a:r>
            <a:r>
              <a:rPr lang="en-US" altLang="zh-CN" sz="1400" dirty="0"/>
              <a:t>+/SSTX-</a:t>
            </a:r>
            <a:r>
              <a:rPr lang="zh-CN" altLang="en-US" sz="1400" dirty="0"/>
              <a:t>，</a:t>
            </a:r>
            <a:r>
              <a:rPr lang="en-US" altLang="zh-CN" sz="1400" dirty="0"/>
              <a:t>SSRX+,SSRX-</a:t>
            </a:r>
            <a:r>
              <a:rPr lang="zh-CN" altLang="en-US" sz="1400" dirty="0"/>
              <a:t>提供超速信号路径，其中一对为发送线路，另一对是接收线</a:t>
            </a:r>
            <a:r>
              <a:rPr lang="zh-CN" altLang="en-US" sz="1400" dirty="0" smtClean="0"/>
              <a:t>路</a:t>
            </a:r>
            <a:endParaRPr lang="en-US" altLang="zh-CN" sz="1400" dirty="0" smtClean="0"/>
          </a:p>
          <a:p>
            <a:pPr>
              <a:lnSpc>
                <a:spcPct val="150000"/>
              </a:lnSpc>
            </a:pPr>
            <a:r>
              <a:rPr lang="en-US" altLang="zh-CN" sz="1400" dirty="0" smtClean="0"/>
              <a:t>VBUS</a:t>
            </a:r>
            <a:r>
              <a:rPr lang="zh-CN" altLang="en-US" sz="1400" dirty="0"/>
              <a:t>和</a:t>
            </a:r>
            <a:r>
              <a:rPr lang="en-US" altLang="zh-CN" sz="1400" dirty="0"/>
              <a:t>GND</a:t>
            </a:r>
            <a:r>
              <a:rPr lang="zh-CN" altLang="en-US" sz="1400" dirty="0"/>
              <a:t>是一对电源线。 </a:t>
            </a:r>
          </a:p>
        </p:txBody>
      </p:sp>
      <p:sp>
        <p:nvSpPr>
          <p:cNvPr id="8" name="圆角矩形 7"/>
          <p:cNvSpPr/>
          <p:nvPr/>
        </p:nvSpPr>
        <p:spPr>
          <a:xfrm>
            <a:off x="0" y="0"/>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9" name="圆角矩形 8"/>
          <p:cNvSpPr/>
          <p:nvPr/>
        </p:nvSpPr>
        <p:spPr>
          <a:xfrm>
            <a:off x="2677664" y="1297899"/>
            <a:ext cx="6733036"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物理接口信号</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3812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8846"/>
          <p:cNvPicPr/>
          <p:nvPr/>
        </p:nvPicPr>
        <p:blipFill>
          <a:blip r:embed="rId2"/>
          <a:stretch>
            <a:fillRect/>
          </a:stretch>
        </p:blipFill>
        <p:spPr>
          <a:xfrm>
            <a:off x="3790949" y="3600450"/>
            <a:ext cx="3991177" cy="3243971"/>
          </a:xfrm>
          <a:prstGeom prst="rect">
            <a:avLst/>
          </a:prstGeom>
        </p:spPr>
      </p:pic>
      <p:pic>
        <p:nvPicPr>
          <p:cNvPr id="4" name="Picture 2" descr="E:\Users\jxu.HITRENDTECH\AppData\Roaming\Tencent\Users\439987173\QQ\WinTemp\RichOle\[3D@FHK6H0V_R]WNZ9KI})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89" y="1082676"/>
            <a:ext cx="5929839" cy="251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E:\Users\jxu.HITRENDTECH\AppData\Roaming\Tencent\Users\439987173\QQ\WinTemp\RichOle\MIV0CVH}35TLPP[(X@]U{}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93311"/>
            <a:ext cx="3790950" cy="285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p:cNvSpPr/>
          <p:nvPr/>
        </p:nvSpPr>
        <p:spPr>
          <a:xfrm>
            <a:off x="210689" y="116054"/>
            <a:ext cx="8304661" cy="704850"/>
          </a:xfrm>
          <a:prstGeom prst="roundRect">
            <a:avLst/>
          </a:prstGeom>
          <a:gradFill>
            <a:gsLst>
              <a:gs pos="43000">
                <a:schemeClr val="accent4">
                  <a:tint val="98000"/>
                  <a:hueMod val="94000"/>
                  <a:satMod val="130000"/>
                  <a:lumMod val="128000"/>
                </a:schemeClr>
              </a:gs>
              <a:gs pos="100000">
                <a:schemeClr val="accent4">
                  <a:shade val="94000"/>
                  <a:lumMod val="88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54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物理接口线序定义</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sp>
        <p:nvSpPr>
          <p:cNvPr id="8" name="圆角矩形 7"/>
          <p:cNvSpPr/>
          <p:nvPr/>
        </p:nvSpPr>
        <p:spPr>
          <a:xfrm>
            <a:off x="8820150" y="1587"/>
            <a:ext cx="3371850" cy="603431"/>
          </a:xfrm>
          <a:prstGeom prst="roundRect">
            <a:avLst/>
          </a:prstGeom>
          <a:solidFill>
            <a:schemeClr val="bg2">
              <a:lumMod val="20000"/>
              <a:lumOff val="80000"/>
            </a:schemeClr>
          </a:solidFill>
          <a:effectLst>
            <a:innerShdw blurRad="63500" dist="50800" dir="13500000">
              <a:prstClr val="black"/>
            </a:innerShdw>
            <a:reflection blurRad="635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USB3.0</a:t>
            </a:r>
            <a:r>
              <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技</a:t>
            </a:r>
            <a:r>
              <a:rPr lang="zh-CN" altLang="en-US" sz="3200" b="1" dirty="0" smtClean="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rPr>
              <a:t>术解析</a:t>
            </a:r>
            <a:endParaRPr lang="zh-CN" altLang="en-US" sz="3200" b="1"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pitchFamily="2" charset="-122"/>
              <a:ea typeface="华文楷体" panose="02010600040101010101" pitchFamily="2" charset="-122"/>
            </a:endParaRPr>
          </a:p>
        </p:txBody>
      </p:sp>
      <p:graphicFrame>
        <p:nvGraphicFramePr>
          <p:cNvPr id="12" name="内容占位符 3"/>
          <p:cNvGraphicFramePr>
            <a:graphicFrameLocks noGrp="1"/>
          </p:cNvGraphicFramePr>
          <p:nvPr>
            <p:ph idx="1"/>
            <p:extLst>
              <p:ext uri="{D42A27DB-BD31-4B8C-83A1-F6EECF244321}">
                <p14:modId xmlns:p14="http://schemas.microsoft.com/office/powerpoint/2010/main" val="2792830331"/>
              </p:ext>
            </p:extLst>
          </p:nvPr>
        </p:nvGraphicFramePr>
        <p:xfrm>
          <a:off x="7781924" y="2636472"/>
          <a:ext cx="4410076" cy="4207949"/>
        </p:xfrm>
        <a:graphic>
          <a:graphicData uri="http://schemas.openxmlformats.org/drawingml/2006/table">
            <a:tbl>
              <a:tblPr firstRow="1" firstCol="1" bandRow="1">
                <a:tableStyleId>{5C22544A-7EE6-4342-B048-85BDC9FD1C3A}</a:tableStyleId>
              </a:tblPr>
              <a:tblGrid>
                <a:gridCol w="1348676"/>
                <a:gridCol w="2090919"/>
                <a:gridCol w="970481"/>
              </a:tblGrid>
              <a:tr h="391399">
                <a:tc>
                  <a:txBody>
                    <a:bodyPr/>
                    <a:lstStyle/>
                    <a:p>
                      <a:pPr marL="179705">
                        <a:lnSpc>
                          <a:spcPct val="115000"/>
                        </a:lnSpc>
                        <a:spcAft>
                          <a:spcPts val="0"/>
                        </a:spcAft>
                      </a:pPr>
                      <a:r>
                        <a:rPr lang="zh-CN" sz="1200" kern="100" dirty="0">
                          <a:effectLst/>
                        </a:rPr>
                        <a:t>名称 </a:t>
                      </a:r>
                      <a:r>
                        <a:rPr lang="zh-CN" sz="1500" kern="100" dirty="0">
                          <a:effectLst/>
                        </a:rPr>
                        <a:t> </a:t>
                      </a:r>
                      <a:endParaRPr lang="zh-C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nchor="ctr"/>
                </a:tc>
                <a:tc>
                  <a:txBody>
                    <a:bodyPr/>
                    <a:lstStyle/>
                    <a:p>
                      <a:pPr algn="ctr">
                        <a:lnSpc>
                          <a:spcPct val="115000"/>
                        </a:lnSpc>
                        <a:spcAft>
                          <a:spcPts val="0"/>
                        </a:spcAft>
                      </a:pPr>
                      <a:r>
                        <a:rPr lang="zh-CN" sz="1200" kern="100" dirty="0">
                          <a:effectLst/>
                        </a:rPr>
                        <a:t>说明 </a:t>
                      </a:r>
                      <a:r>
                        <a:rPr lang="zh-CN" sz="1500" kern="100" dirty="0">
                          <a:effectLst/>
                        </a:rPr>
                        <a:t> </a:t>
                      </a:r>
                      <a:endParaRPr lang="zh-C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nchor="ctr"/>
                </a:tc>
                <a:tc>
                  <a:txBody>
                    <a:bodyPr/>
                    <a:lstStyle/>
                    <a:p>
                      <a:pPr algn="r">
                        <a:lnSpc>
                          <a:spcPct val="115000"/>
                        </a:lnSpc>
                        <a:spcAft>
                          <a:spcPts val="0"/>
                        </a:spcAft>
                      </a:pPr>
                      <a:r>
                        <a:rPr lang="zh-CN" sz="1200" kern="100">
                          <a:effectLst/>
                        </a:rPr>
                        <a:t>颜色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nchor="ctr"/>
                </a:tc>
              </a:tr>
              <a:tr h="381655">
                <a:tc>
                  <a:txBody>
                    <a:bodyPr/>
                    <a:lstStyle/>
                    <a:p>
                      <a:pPr>
                        <a:lnSpc>
                          <a:spcPct val="115000"/>
                        </a:lnSpc>
                        <a:spcAft>
                          <a:spcPts val="0"/>
                        </a:spcAft>
                      </a:pPr>
                      <a:r>
                        <a:rPr lang="zh-CN" sz="1200" kern="100">
                          <a:effectLst/>
                        </a:rPr>
                        <a:t>电源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nchor="ctr"/>
                </a:tc>
                <a:tc>
                  <a:txBody>
                    <a:bodyPr/>
                    <a:lstStyle/>
                    <a:p>
                      <a:pPr marL="3175">
                        <a:lnSpc>
                          <a:spcPct val="115000"/>
                        </a:lnSpc>
                        <a:spcAft>
                          <a:spcPts val="0"/>
                        </a:spcAft>
                      </a:pPr>
                      <a:r>
                        <a:rPr lang="en-US" sz="1200" kern="100">
                          <a:effectLst/>
                        </a:rPr>
                        <a:t>VBUS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a:txBody>
                    <a:bodyPr/>
                    <a:lstStyle/>
                    <a:p>
                      <a:pPr algn="ctr">
                        <a:lnSpc>
                          <a:spcPct val="115000"/>
                        </a:lnSpc>
                        <a:spcAft>
                          <a:spcPts val="0"/>
                        </a:spcAft>
                      </a:pPr>
                      <a:r>
                        <a:rPr lang="zh-CN" sz="1200" kern="100">
                          <a:effectLst/>
                        </a:rPr>
                        <a:t>红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r h="381655">
                <a:tc>
                  <a:txBody>
                    <a:bodyPr/>
                    <a:lstStyle/>
                    <a:p>
                      <a:pPr algn="ctr">
                        <a:lnSpc>
                          <a:spcPct val="115000"/>
                        </a:lnSpc>
                        <a:spcAft>
                          <a:spcPts val="0"/>
                        </a:spcAft>
                      </a:pPr>
                      <a:r>
                        <a:rPr lang="en-US" sz="1200" kern="100">
                          <a:effectLst/>
                        </a:rPr>
                        <a:t>UTP_D-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a:txBody>
                    <a:bodyPr/>
                    <a:lstStyle/>
                    <a:p>
                      <a:pPr marL="3175">
                        <a:lnSpc>
                          <a:spcPct val="115000"/>
                        </a:lnSpc>
                        <a:spcAft>
                          <a:spcPts val="0"/>
                        </a:spcAft>
                      </a:pPr>
                      <a:r>
                        <a:rPr lang="en-US" sz="1200" kern="100">
                          <a:effectLst/>
                        </a:rPr>
                        <a:t>USB 2.0 D-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a:txBody>
                    <a:bodyPr/>
                    <a:lstStyle/>
                    <a:p>
                      <a:pPr algn="ctr">
                        <a:lnSpc>
                          <a:spcPct val="115000"/>
                        </a:lnSpc>
                        <a:spcAft>
                          <a:spcPts val="0"/>
                        </a:spcAft>
                      </a:pPr>
                      <a:r>
                        <a:rPr lang="zh-CN" sz="1200" kern="100">
                          <a:effectLst/>
                        </a:rPr>
                        <a:t>白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r h="381655">
                <a:tc>
                  <a:txBody>
                    <a:bodyPr/>
                    <a:lstStyle/>
                    <a:p>
                      <a:pPr algn="ctr">
                        <a:lnSpc>
                          <a:spcPct val="115000"/>
                        </a:lnSpc>
                        <a:spcAft>
                          <a:spcPts val="0"/>
                        </a:spcAft>
                      </a:pPr>
                      <a:r>
                        <a:rPr lang="en-US" sz="1200" kern="100">
                          <a:effectLst/>
                        </a:rPr>
                        <a:t>UTP_D+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a:txBody>
                    <a:bodyPr/>
                    <a:lstStyle/>
                    <a:p>
                      <a:pPr marL="3175">
                        <a:lnSpc>
                          <a:spcPct val="115000"/>
                        </a:lnSpc>
                        <a:spcAft>
                          <a:spcPts val="0"/>
                        </a:spcAft>
                      </a:pPr>
                      <a:r>
                        <a:rPr lang="en-US" sz="1200" kern="100">
                          <a:effectLst/>
                        </a:rPr>
                        <a:t>USB 2.0 D+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a:txBody>
                    <a:bodyPr/>
                    <a:lstStyle/>
                    <a:p>
                      <a:pPr algn="ctr">
                        <a:lnSpc>
                          <a:spcPct val="115000"/>
                        </a:lnSpc>
                        <a:spcAft>
                          <a:spcPts val="0"/>
                        </a:spcAft>
                      </a:pPr>
                      <a:r>
                        <a:rPr lang="zh-CN" sz="1200" kern="100">
                          <a:effectLst/>
                        </a:rPr>
                        <a:t>绿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r h="381655">
                <a:tc>
                  <a:txBody>
                    <a:bodyPr/>
                    <a:lstStyle/>
                    <a:p>
                      <a:pPr>
                        <a:lnSpc>
                          <a:spcPct val="115000"/>
                        </a:lnSpc>
                        <a:spcAft>
                          <a:spcPts val="0"/>
                        </a:spcAft>
                      </a:pPr>
                      <a:r>
                        <a:rPr lang="zh-CN" sz="1200" kern="100">
                          <a:effectLst/>
                        </a:rPr>
                        <a:t>接地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nchor="ctr"/>
                </a:tc>
                <a:tc>
                  <a:txBody>
                    <a:bodyPr/>
                    <a:lstStyle/>
                    <a:p>
                      <a:pPr marL="3175">
                        <a:lnSpc>
                          <a:spcPct val="115000"/>
                        </a:lnSpc>
                        <a:spcAft>
                          <a:spcPts val="0"/>
                        </a:spcAft>
                      </a:pPr>
                      <a:r>
                        <a:rPr lang="zh-CN" sz="1200" kern="100">
                          <a:effectLst/>
                        </a:rPr>
                        <a:t>电源的接地线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nchor="ctr"/>
                </a:tc>
                <a:tc>
                  <a:txBody>
                    <a:bodyPr/>
                    <a:lstStyle/>
                    <a:p>
                      <a:pPr algn="ctr">
                        <a:lnSpc>
                          <a:spcPct val="115000"/>
                        </a:lnSpc>
                        <a:spcAft>
                          <a:spcPts val="0"/>
                        </a:spcAft>
                      </a:pPr>
                      <a:r>
                        <a:rPr lang="zh-CN" sz="1200" kern="100">
                          <a:effectLst/>
                        </a:rPr>
                        <a:t>黑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r h="381655">
                <a:tc>
                  <a:txBody>
                    <a:bodyPr/>
                    <a:lstStyle/>
                    <a:p>
                      <a:pPr algn="ctr">
                        <a:lnSpc>
                          <a:spcPct val="115000"/>
                        </a:lnSpc>
                        <a:spcAft>
                          <a:spcPts val="0"/>
                        </a:spcAft>
                      </a:pPr>
                      <a:r>
                        <a:rPr lang="en-US" sz="1200" kern="100">
                          <a:effectLst/>
                        </a:rPr>
                        <a:t>SDP1-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rowSpan="2">
                  <a:txBody>
                    <a:bodyPr/>
                    <a:lstStyle/>
                    <a:p>
                      <a:pPr marL="3175">
                        <a:lnSpc>
                          <a:spcPct val="115000"/>
                        </a:lnSpc>
                        <a:spcAft>
                          <a:spcPts val="0"/>
                        </a:spcAft>
                      </a:pPr>
                      <a:r>
                        <a:rPr lang="zh-CN" sz="1200" kern="100">
                          <a:effectLst/>
                        </a:rPr>
                        <a:t>屏蔽差分对 </a:t>
                      </a:r>
                      <a:r>
                        <a:rPr lang="en-US" sz="1200" kern="100">
                          <a:effectLst/>
                        </a:rPr>
                        <a:t>1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a:txBody>
                    <a:bodyPr/>
                    <a:lstStyle/>
                    <a:p>
                      <a:pPr algn="ctr">
                        <a:lnSpc>
                          <a:spcPct val="115000"/>
                        </a:lnSpc>
                        <a:spcAft>
                          <a:spcPts val="0"/>
                        </a:spcAft>
                      </a:pPr>
                      <a:r>
                        <a:rPr lang="zh-CN" sz="1200" kern="100">
                          <a:effectLst/>
                        </a:rPr>
                        <a:t>蓝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r h="381655">
                <a:tc>
                  <a:txBody>
                    <a:bodyPr/>
                    <a:lstStyle/>
                    <a:p>
                      <a:pPr algn="ctr">
                        <a:lnSpc>
                          <a:spcPct val="115000"/>
                        </a:lnSpc>
                        <a:spcAft>
                          <a:spcPts val="0"/>
                        </a:spcAft>
                      </a:pPr>
                      <a:r>
                        <a:rPr lang="en-US" sz="1200" kern="100">
                          <a:effectLst/>
                        </a:rPr>
                        <a:t>SDP1+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vMerge="1">
                  <a:txBody>
                    <a:bodyPr/>
                    <a:lstStyle/>
                    <a:p>
                      <a:endParaRPr lang="zh-CN" altLang="en-US"/>
                    </a:p>
                  </a:txBody>
                  <a:tcPr/>
                </a:tc>
                <a:tc>
                  <a:txBody>
                    <a:bodyPr/>
                    <a:lstStyle/>
                    <a:p>
                      <a:pPr algn="ctr">
                        <a:lnSpc>
                          <a:spcPct val="115000"/>
                        </a:lnSpc>
                        <a:spcAft>
                          <a:spcPts val="0"/>
                        </a:spcAft>
                      </a:pPr>
                      <a:r>
                        <a:rPr lang="zh-CN" sz="1200" kern="100">
                          <a:effectLst/>
                        </a:rPr>
                        <a:t>黄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r h="381655">
                <a:tc>
                  <a:txBody>
                    <a:bodyPr/>
                    <a:lstStyle/>
                    <a:p>
                      <a:pPr algn="r">
                        <a:lnSpc>
                          <a:spcPct val="115000"/>
                        </a:lnSpc>
                        <a:spcAft>
                          <a:spcPts val="0"/>
                        </a:spcAft>
                      </a:pPr>
                      <a:r>
                        <a:rPr lang="en-US" sz="1200" kern="100">
                          <a:effectLst/>
                        </a:rPr>
                        <a:t>SDP1_Drain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a:txBody>
                    <a:bodyPr/>
                    <a:lstStyle/>
                    <a:p>
                      <a:pPr algn="ctr">
                        <a:lnSpc>
                          <a:spcPct val="115000"/>
                        </a:lnSpc>
                        <a:spcAft>
                          <a:spcPts val="0"/>
                        </a:spcAft>
                      </a:pPr>
                      <a:r>
                        <a:rPr lang="en-US" sz="1200" kern="100">
                          <a:effectLst/>
                        </a:rPr>
                        <a:t>SDP1 </a:t>
                      </a:r>
                      <a:r>
                        <a:rPr lang="zh-CN" sz="1200" kern="100">
                          <a:effectLst/>
                        </a:rPr>
                        <a:t>的接地线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nchor="ctr"/>
                </a:tc>
                <a:tc>
                  <a:txBody>
                    <a:bodyPr/>
                    <a:lstStyle/>
                    <a:p>
                      <a:pPr algn="ctr">
                        <a:lnSpc>
                          <a:spcPct val="115000"/>
                        </a:lnSpc>
                        <a:spcAft>
                          <a:spcPts val="0"/>
                        </a:spcAft>
                      </a:pPr>
                      <a:r>
                        <a:rPr lang="en-US" sz="1200" kern="100">
                          <a:effectLst/>
                        </a:rPr>
                        <a:t>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r h="381655">
                <a:tc>
                  <a:txBody>
                    <a:bodyPr/>
                    <a:lstStyle/>
                    <a:p>
                      <a:pPr algn="ctr">
                        <a:lnSpc>
                          <a:spcPct val="115000"/>
                        </a:lnSpc>
                        <a:spcAft>
                          <a:spcPts val="0"/>
                        </a:spcAft>
                      </a:pPr>
                      <a:r>
                        <a:rPr lang="en-US" sz="1200" kern="100">
                          <a:effectLst/>
                        </a:rPr>
                        <a:t>SDP2-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rowSpan="2">
                  <a:txBody>
                    <a:bodyPr/>
                    <a:lstStyle/>
                    <a:p>
                      <a:pPr marL="3175">
                        <a:lnSpc>
                          <a:spcPct val="115000"/>
                        </a:lnSpc>
                        <a:spcAft>
                          <a:spcPts val="0"/>
                        </a:spcAft>
                      </a:pPr>
                      <a:r>
                        <a:rPr lang="zh-CN" sz="1200" kern="100">
                          <a:effectLst/>
                        </a:rPr>
                        <a:t>屏蔽差分对 </a:t>
                      </a:r>
                      <a:r>
                        <a:rPr lang="en-US" sz="1200" kern="100">
                          <a:effectLst/>
                        </a:rPr>
                        <a:t>2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a:txBody>
                    <a:bodyPr/>
                    <a:lstStyle/>
                    <a:p>
                      <a:pPr algn="ctr">
                        <a:lnSpc>
                          <a:spcPct val="115000"/>
                        </a:lnSpc>
                        <a:spcAft>
                          <a:spcPts val="0"/>
                        </a:spcAft>
                      </a:pPr>
                      <a:r>
                        <a:rPr lang="zh-CN" sz="1200" kern="100">
                          <a:effectLst/>
                        </a:rPr>
                        <a:t>紫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r h="381655">
                <a:tc>
                  <a:txBody>
                    <a:bodyPr/>
                    <a:lstStyle/>
                    <a:p>
                      <a:pPr algn="ctr">
                        <a:lnSpc>
                          <a:spcPct val="115000"/>
                        </a:lnSpc>
                        <a:spcAft>
                          <a:spcPts val="0"/>
                        </a:spcAft>
                      </a:pPr>
                      <a:r>
                        <a:rPr lang="en-US" sz="1200" kern="100">
                          <a:effectLst/>
                        </a:rPr>
                        <a:t>SDP2+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vMerge="1">
                  <a:txBody>
                    <a:bodyPr/>
                    <a:lstStyle/>
                    <a:p>
                      <a:endParaRPr lang="zh-CN" altLang="en-US"/>
                    </a:p>
                  </a:txBody>
                  <a:tcPr/>
                </a:tc>
                <a:tc>
                  <a:txBody>
                    <a:bodyPr/>
                    <a:lstStyle/>
                    <a:p>
                      <a:pPr algn="ctr">
                        <a:lnSpc>
                          <a:spcPct val="115000"/>
                        </a:lnSpc>
                        <a:spcAft>
                          <a:spcPts val="0"/>
                        </a:spcAft>
                      </a:pPr>
                      <a:r>
                        <a:rPr lang="zh-CN" sz="1200" kern="100">
                          <a:effectLst/>
                        </a:rPr>
                        <a:t>橘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r h="381655">
                <a:tc>
                  <a:txBody>
                    <a:bodyPr/>
                    <a:lstStyle/>
                    <a:p>
                      <a:pPr algn="r">
                        <a:lnSpc>
                          <a:spcPct val="115000"/>
                        </a:lnSpc>
                        <a:spcAft>
                          <a:spcPts val="0"/>
                        </a:spcAft>
                      </a:pPr>
                      <a:r>
                        <a:rPr lang="en-US" sz="1200" kern="100">
                          <a:effectLst/>
                        </a:rPr>
                        <a:t>SDP2_Drain </a:t>
                      </a:r>
                      <a:r>
                        <a:rPr lang="en-US"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c>
                  <a:txBody>
                    <a:bodyPr/>
                    <a:lstStyle/>
                    <a:p>
                      <a:pPr algn="ctr">
                        <a:lnSpc>
                          <a:spcPct val="115000"/>
                        </a:lnSpc>
                        <a:spcAft>
                          <a:spcPts val="0"/>
                        </a:spcAft>
                      </a:pPr>
                      <a:r>
                        <a:rPr lang="en-US" sz="1200" kern="100">
                          <a:effectLst/>
                        </a:rPr>
                        <a:t>SDP2 </a:t>
                      </a:r>
                      <a:r>
                        <a:rPr lang="zh-CN" sz="1200" kern="100">
                          <a:effectLst/>
                        </a:rPr>
                        <a:t>的接地线 </a:t>
                      </a:r>
                      <a:r>
                        <a:rPr lang="zh-CN" sz="1500" kern="100">
                          <a:effectLst/>
                        </a:rPr>
                        <a:t> </a:t>
                      </a:r>
                      <a:endParaRPr lang="zh-CN" sz="1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nchor="ctr"/>
                </a:tc>
                <a:tc>
                  <a:txBody>
                    <a:bodyPr/>
                    <a:lstStyle/>
                    <a:p>
                      <a:pPr algn="ctr">
                        <a:lnSpc>
                          <a:spcPct val="115000"/>
                        </a:lnSpc>
                        <a:spcAft>
                          <a:spcPts val="0"/>
                        </a:spcAft>
                      </a:pPr>
                      <a:r>
                        <a:rPr lang="en-US" sz="1200" kern="100" dirty="0">
                          <a:effectLst/>
                        </a:rPr>
                        <a:t> </a:t>
                      </a:r>
                      <a:r>
                        <a:rPr lang="en-US" sz="1500" kern="100" dirty="0">
                          <a:effectLst/>
                        </a:rPr>
                        <a:t> </a:t>
                      </a:r>
                      <a:endParaRPr lang="zh-CN"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99887" marR="108460" marT="113175" marB="0"/>
                </a:tc>
              </a:tr>
            </a:tbl>
          </a:graphicData>
        </a:graphic>
      </p:graphicFrame>
    </p:spTree>
    <p:extLst>
      <p:ext uri="{BB962C8B-B14F-4D97-AF65-F5344CB8AC3E}">
        <p14:creationId xmlns:p14="http://schemas.microsoft.com/office/powerpoint/2010/main" val="960839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切片">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1839</TotalTime>
  <Words>5766</Words>
  <Application>Microsoft Office PowerPoint</Application>
  <PresentationFormat>宽屏</PresentationFormat>
  <Paragraphs>550</Paragraphs>
  <Slides>56</Slides>
  <Notes>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74" baseType="lpstr">
      <vt:lpstr>ArialMT</vt:lpstr>
      <vt:lpstr>仿宋</vt:lpstr>
      <vt:lpstr>华文行楷</vt:lpstr>
      <vt:lpstr>华文楷体</vt:lpstr>
      <vt:lpstr>华文宋体</vt:lpstr>
      <vt:lpstr>宋体</vt:lpstr>
      <vt:lpstr>宋体</vt:lpstr>
      <vt:lpstr>幼圆</vt:lpstr>
      <vt:lpstr>Arial</vt:lpstr>
      <vt:lpstr>Calibri</vt:lpstr>
      <vt:lpstr>Century Gothic</vt:lpstr>
      <vt:lpstr>Comic Sans MS</vt:lpstr>
      <vt:lpstr>Microsoft Himalaya</vt:lpstr>
      <vt:lpstr>Times New Roman</vt:lpstr>
      <vt:lpstr>Wingdings</vt:lpstr>
      <vt:lpstr>Wingdings 3</vt:lpstr>
      <vt:lpstr>切片</vt:lpstr>
      <vt:lpstr>Microsoft Visio 绘图</vt:lpstr>
      <vt:lpstr>基于FPGA+FX3的超高速USB系统设计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作用：主要应用在大量数据传输和接受数据，同时又没有带宽和间隔时间要求的情况下；    特点：要求保证传输。打印机和扫描仪属于这种类型这种类型的设备    适合于传输非常慢和大量被延迟的传输，可以等到所有其它类型的数据的传输完成之后再传输和接收数据。 </vt:lpstr>
      <vt:lpstr>PowerPoint 演示文稿</vt:lpstr>
      <vt:lpstr>PowerPoint 演示文稿</vt:lpstr>
      <vt:lpstr>PowerPoint 演示文稿</vt:lpstr>
      <vt:lpstr>PowerPoint 演示文稿</vt:lpstr>
      <vt:lpstr>PowerPoint 演示文稿</vt:lpstr>
      <vt:lpstr>PowerPoint 演示文稿</vt:lpstr>
      <vt:lpstr>USB3.0 PHY + FPGA + USB3.0 IP核 </vt:lpstr>
      <vt:lpstr>   USB3.0集成型协议芯片    Cypress的CYUSB3014（FX3） </vt:lpstr>
      <vt:lpstr>USB3.0集成型协议芯片  FTDI的FT600、FT601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本节完</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Cyclone IV E 典型电路设计</dc:title>
  <dc:creator>Administrator</dc:creator>
  <cp:lastModifiedBy>Administrator</cp:lastModifiedBy>
  <cp:revision>180</cp:revision>
  <dcterms:created xsi:type="dcterms:W3CDTF">2017-04-02T08:20:37Z</dcterms:created>
  <dcterms:modified xsi:type="dcterms:W3CDTF">2017-07-31T17:06:51Z</dcterms:modified>
</cp:coreProperties>
</file>